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677" r:id="rId1"/>
  </p:sldMasterIdLst>
  <p:notesMasterIdLst>
    <p:notesMasterId r:id="rId2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6" r:id="rId21"/>
    <p:sldId id="277" r:id="rId22"/>
    <p:sldId id="278" r:id="rId23"/>
    <p:sldId id="279" r:id="rId24"/>
    <p:sldId id="280" r:id="rId25"/>
    <p:sldId id="281" r:id="rId26"/>
    <p:sldId id="282" r:id="rId27"/>
  </p:sldIdLst>
  <p:sldSz cx="12188825" cy="6858000"/>
  <p:notesSz cx="6858000" cy="9144000"/>
  <p:defaultTextStyle>
    <a:defPPr>
      <a:defRPr lang="he-IL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4953" autoAdjust="0"/>
    <p:restoredTop sz="94660"/>
  </p:normalViewPr>
  <p:slideViewPr>
    <p:cSldViewPr>
      <p:cViewPr varScale="1">
        <p:scale>
          <a:sx n="83" d="100"/>
          <a:sy n="83" d="100"/>
        </p:scale>
        <p:origin x="686" y="72"/>
      </p:cViewPr>
      <p:guideLst>
        <p:guide orient="horz" pos="2160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עליונה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EF0A8FF6-F36B-4380-96C9-62FA452617B5}" type="datetimeFigureOut">
              <a:rPr lang="he-IL" smtClean="0"/>
              <a:t>כ"ה/תמוז/תשע"ז</a:t>
            </a:fld>
            <a:endParaRPr lang="he-IL"/>
          </a:p>
        </p:txBody>
      </p:sp>
      <p:sp>
        <p:nvSpPr>
          <p:cNvPr id="4" name="מציין מיקום של תמונת שקופית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he-IL"/>
          </a:p>
        </p:txBody>
      </p:sp>
      <p:sp>
        <p:nvSpPr>
          <p:cNvPr id="5" name="מציין מיקום של הערות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he-IL"/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689D6FBF-57C7-4609-ACEF-9CB3EFA16420}" type="slidenum">
              <a:rPr lang="he-IL" smtClean="0"/>
              <a:t>‹#›</a:t>
            </a:fld>
            <a:endParaRPr lang="he-I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F8B31C-CF00-4F63-95FD-07440240DB52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6333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8540" y="2514601"/>
            <a:ext cx="8913077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8540" y="4777382"/>
            <a:ext cx="8913077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438E1-117D-44FB-AC24-B79D899BA877}" type="datetimeFigureOut">
              <a:rPr lang="he-IL" smtClean="0"/>
              <a:pPr/>
              <a:t>כ"ה/תמוז/תשע"ז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3"/>
            <a:ext cx="1744198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675" y="4529543"/>
            <a:ext cx="779564" cy="365125"/>
          </a:xfrm>
        </p:spPr>
        <p:txBody>
          <a:bodyPr/>
          <a:lstStyle/>
          <a:p>
            <a:fld id="{DAF22AC9-109E-4E4D-92F9-530E51D9A3A2}" type="slidenum">
              <a:rPr lang="he-IL" smtClean="0"/>
              <a:pPr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5215700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8539" y="609600"/>
            <a:ext cx="8913077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8539" y="4354046"/>
            <a:ext cx="8913077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438E1-117D-44FB-AC24-B79D899BA877}" type="datetimeFigureOut">
              <a:rPr lang="he-IL" smtClean="0"/>
              <a:pPr/>
              <a:t>כ"ה/תמוז/תשע"ז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6" y="3178178"/>
            <a:ext cx="1588113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675" y="3244142"/>
            <a:ext cx="779564" cy="365125"/>
          </a:xfrm>
        </p:spPr>
        <p:txBody>
          <a:bodyPr/>
          <a:lstStyle/>
          <a:p>
            <a:fld id="{DAF22AC9-109E-4E4D-92F9-530E51D9A3A2}" type="slidenum">
              <a:rPr lang="he-IL" smtClean="0"/>
              <a:pPr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023579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207" y="609600"/>
            <a:ext cx="8391740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4159" y="3505200"/>
            <a:ext cx="7534591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8539" y="4354046"/>
            <a:ext cx="8913077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438E1-117D-44FB-AC24-B79D899BA877}" type="datetimeFigureOut">
              <a:rPr lang="he-IL" smtClean="0"/>
              <a:pPr/>
              <a:t>כ"ה/תמוז/תשע"ז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6" y="3178178"/>
            <a:ext cx="1588113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675" y="3244142"/>
            <a:ext cx="779564" cy="365125"/>
          </a:xfrm>
        </p:spPr>
        <p:txBody>
          <a:bodyPr/>
          <a:lstStyle/>
          <a:p>
            <a:fld id="{DAF22AC9-109E-4E4D-92F9-530E51D9A3A2}" type="slidenum">
              <a:rPr lang="he-IL" smtClean="0"/>
              <a:pPr/>
              <a:t>‹#›</a:t>
            </a:fld>
            <a:endParaRPr lang="he-IL"/>
          </a:p>
        </p:txBody>
      </p:sp>
      <p:sp>
        <p:nvSpPr>
          <p:cNvPr id="14" name="TextBox 13"/>
          <p:cNvSpPr txBox="1"/>
          <p:nvPr/>
        </p:nvSpPr>
        <p:spPr>
          <a:xfrm>
            <a:off x="2467011" y="648005"/>
            <a:ext cx="609441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1959" y="2905306"/>
            <a:ext cx="609441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43759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8539" y="2438403"/>
            <a:ext cx="8913078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8539" y="5181600"/>
            <a:ext cx="8913078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438E1-117D-44FB-AC24-B79D899BA877}" type="datetimeFigureOut">
              <a:rPr lang="he-IL" smtClean="0"/>
              <a:pPr/>
              <a:t>כ"ה/תמוז/תשע"ז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6" y="4911728"/>
            <a:ext cx="1588113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675" y="4983090"/>
            <a:ext cx="779564" cy="365125"/>
          </a:xfrm>
        </p:spPr>
        <p:txBody>
          <a:bodyPr/>
          <a:lstStyle/>
          <a:p>
            <a:fld id="{DAF22AC9-109E-4E4D-92F9-530E51D9A3A2}" type="slidenum">
              <a:rPr lang="he-IL" smtClean="0"/>
              <a:pPr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6235401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207" y="609600"/>
            <a:ext cx="8391740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8538" y="4343400"/>
            <a:ext cx="8913078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8539" y="5181600"/>
            <a:ext cx="8913078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438E1-117D-44FB-AC24-B79D899BA877}" type="datetimeFigureOut">
              <a:rPr lang="he-IL" smtClean="0"/>
              <a:pPr/>
              <a:t>כ"ה/תמוז/תשע"ז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6" y="4911728"/>
            <a:ext cx="1588113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675" y="4983090"/>
            <a:ext cx="779564" cy="365125"/>
          </a:xfrm>
        </p:spPr>
        <p:txBody>
          <a:bodyPr/>
          <a:lstStyle/>
          <a:p>
            <a:fld id="{DAF22AC9-109E-4E4D-92F9-530E51D9A3A2}" type="slidenum">
              <a:rPr lang="he-IL" smtClean="0"/>
              <a:pPr/>
              <a:t>‹#›</a:t>
            </a:fld>
            <a:endParaRPr lang="he-IL"/>
          </a:p>
        </p:txBody>
      </p:sp>
      <p:sp>
        <p:nvSpPr>
          <p:cNvPr id="17" name="TextBox 16"/>
          <p:cNvSpPr txBox="1"/>
          <p:nvPr/>
        </p:nvSpPr>
        <p:spPr>
          <a:xfrm>
            <a:off x="2467011" y="648005"/>
            <a:ext cx="609441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1959" y="2905306"/>
            <a:ext cx="609441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380479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8539" y="627407"/>
            <a:ext cx="8913077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8538" y="4343400"/>
            <a:ext cx="8913078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8539" y="5181600"/>
            <a:ext cx="8913078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438E1-117D-44FB-AC24-B79D899BA877}" type="datetimeFigureOut">
              <a:rPr lang="he-IL" smtClean="0"/>
              <a:pPr/>
              <a:t>כ"ה/תמוז/תשע"ז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6" y="4911728"/>
            <a:ext cx="1588113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675" y="4983090"/>
            <a:ext cx="779564" cy="365125"/>
          </a:xfrm>
        </p:spPr>
        <p:txBody>
          <a:bodyPr/>
          <a:lstStyle/>
          <a:p>
            <a:fld id="{DAF22AC9-109E-4E4D-92F9-530E51D9A3A2}" type="slidenum">
              <a:rPr lang="he-IL" smtClean="0"/>
              <a:pPr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9257831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438E1-117D-44FB-AC24-B79D899BA877}" type="datetimeFigureOut">
              <a:rPr lang="he-IL" smtClean="0"/>
              <a:pPr/>
              <a:t>כ"ה/תמוז/תשע"ז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6" y="714378"/>
            <a:ext cx="1588113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22AC9-109E-4E4D-92F9-530E51D9A3A2}" type="slidenum">
              <a:rPr lang="he-IL" smtClean="0"/>
              <a:pPr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1093091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2392" y="627408"/>
            <a:ext cx="2207026" cy="5283817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8539" y="627408"/>
            <a:ext cx="6475313" cy="528381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438E1-117D-44FB-AC24-B79D899BA877}" type="datetimeFigureOut">
              <a:rPr lang="he-IL" smtClean="0"/>
              <a:pPr/>
              <a:t>כ"ה/תמוז/תשע"ז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6" y="714378"/>
            <a:ext cx="1588113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22AC9-109E-4E4D-92F9-530E51D9A3A2}" type="slidenum">
              <a:rPr lang="he-IL" smtClean="0"/>
              <a:pPr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6439526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250" y="624110"/>
            <a:ext cx="8909366" cy="128089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8538" y="2133600"/>
            <a:ext cx="8913078" cy="377762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438E1-117D-44FB-AC24-B79D899BA877}" type="datetimeFigureOut">
              <a:rPr lang="he-IL" smtClean="0"/>
              <a:pPr/>
              <a:t>כ"ה/תמוז/תשע"ז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6" y="714378"/>
            <a:ext cx="1588113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22AC9-109E-4E4D-92F9-530E51D9A3A2}" type="slidenum">
              <a:rPr lang="he-IL" smtClean="0"/>
              <a:pPr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6666801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8539" y="2058750"/>
            <a:ext cx="8913077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8539" y="3530129"/>
            <a:ext cx="8913077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438E1-117D-44FB-AC24-B79D899BA877}" type="datetimeFigureOut">
              <a:rPr lang="he-IL" smtClean="0"/>
              <a:pPr/>
              <a:t>כ"ה/תמוז/תשע"ז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6" y="3178178"/>
            <a:ext cx="1588113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675" y="3244142"/>
            <a:ext cx="779564" cy="365125"/>
          </a:xfrm>
        </p:spPr>
        <p:txBody>
          <a:bodyPr/>
          <a:lstStyle/>
          <a:p>
            <a:fld id="{DAF22AC9-109E-4E4D-92F9-530E51D9A3A2}" type="slidenum">
              <a:rPr lang="he-IL" smtClean="0"/>
              <a:pPr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8833935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8539" y="2133600"/>
            <a:ext cx="4312741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88874" y="2126222"/>
            <a:ext cx="4312741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438E1-117D-44FB-AC24-B79D899BA877}" type="datetimeFigureOut">
              <a:rPr lang="he-IL" smtClean="0"/>
              <a:pPr/>
              <a:t>כ"ה/תמוז/תשע"ז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6" y="714378"/>
            <a:ext cx="1588113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675" y="787785"/>
            <a:ext cx="779564" cy="365125"/>
          </a:xfrm>
        </p:spPr>
        <p:txBody>
          <a:bodyPr/>
          <a:lstStyle/>
          <a:p>
            <a:fld id="{DAF22AC9-109E-4E4D-92F9-530E51D9A3A2}" type="slidenum">
              <a:rPr lang="he-IL" smtClean="0"/>
              <a:pPr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4814962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8608" y="1972703"/>
            <a:ext cx="399169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8538" y="2548966"/>
            <a:ext cx="4341762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4674" y="1969475"/>
            <a:ext cx="399796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5091" y="2545738"/>
            <a:ext cx="4337544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438E1-117D-44FB-AC24-B79D899BA877}" type="datetimeFigureOut">
              <a:rPr lang="he-IL" smtClean="0"/>
              <a:pPr/>
              <a:t>כ"ה/תמוז/תשע"ז</a:t>
            </a:fld>
            <a:endParaRPr lang="he-I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6" y="714378"/>
            <a:ext cx="1588113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675" y="787785"/>
            <a:ext cx="779564" cy="365125"/>
          </a:xfrm>
        </p:spPr>
        <p:txBody>
          <a:bodyPr/>
          <a:lstStyle/>
          <a:p>
            <a:fld id="{DAF22AC9-109E-4E4D-92F9-530E51D9A3A2}" type="slidenum">
              <a:rPr lang="he-IL" smtClean="0"/>
              <a:pPr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118769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438E1-117D-44FB-AC24-B79D899BA877}" type="datetimeFigureOut">
              <a:rPr lang="he-IL" smtClean="0"/>
              <a:pPr/>
              <a:t>כ"ה/תמוז/תשע"ז</a:t>
            </a:fld>
            <a:endParaRPr lang="he-I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6" y="714378"/>
            <a:ext cx="1588113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22AC9-109E-4E4D-92F9-530E51D9A3A2}" type="slidenum">
              <a:rPr lang="he-IL" smtClean="0"/>
              <a:pPr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8080919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438E1-117D-44FB-AC24-B79D899BA877}" type="datetimeFigureOut">
              <a:rPr lang="he-IL" smtClean="0"/>
              <a:pPr/>
              <a:t>כ"ה/תמוז/תשע"ז</a:t>
            </a:fld>
            <a:endParaRPr lang="he-I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6" y="714378"/>
            <a:ext cx="1588113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22AC9-109E-4E4D-92F9-530E51D9A3A2}" type="slidenum">
              <a:rPr lang="he-IL" smtClean="0"/>
              <a:pPr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9814262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8538" y="446088"/>
            <a:ext cx="3504286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1365" y="446091"/>
            <a:ext cx="5180251" cy="5414963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8538" y="1598613"/>
            <a:ext cx="3504286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438E1-117D-44FB-AC24-B79D899BA877}" type="datetimeFigureOut">
              <a:rPr lang="he-IL" smtClean="0"/>
              <a:pPr/>
              <a:t>כ"ה/תמוז/תשע"ז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6" y="714378"/>
            <a:ext cx="1588113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22AC9-109E-4E4D-92F9-530E51D9A3A2}" type="slidenum">
              <a:rPr lang="he-IL" smtClean="0"/>
              <a:pPr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6615721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8539" y="4800600"/>
            <a:ext cx="891307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8538" y="634965"/>
            <a:ext cx="8913078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8539" y="5367338"/>
            <a:ext cx="891307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438E1-117D-44FB-AC24-B79D899BA877}" type="datetimeFigureOut">
              <a:rPr lang="he-IL" smtClean="0"/>
              <a:pPr/>
              <a:t>כ"ה/תמוז/תשע"ז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6" y="4911728"/>
            <a:ext cx="1588113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675" y="4983090"/>
            <a:ext cx="779564" cy="365125"/>
          </a:xfrm>
        </p:spPr>
        <p:txBody>
          <a:bodyPr/>
          <a:lstStyle/>
          <a:p>
            <a:fld id="{DAF22AC9-109E-4E4D-92F9-530E51D9A3A2}" type="slidenum">
              <a:rPr lang="he-IL" smtClean="0"/>
              <a:pPr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7166016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22"/>
          <p:cNvGrpSpPr/>
          <p:nvPr/>
        </p:nvGrpSpPr>
        <p:grpSpPr>
          <a:xfrm>
            <a:off x="1" y="228600"/>
            <a:ext cx="2850773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9" name="Group 9"/>
          <p:cNvGrpSpPr/>
          <p:nvPr/>
        </p:nvGrpSpPr>
        <p:grpSpPr>
          <a:xfrm>
            <a:off x="27214" y="-786"/>
            <a:ext cx="2356060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32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249" y="624110"/>
            <a:ext cx="8909366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8538" y="2133600"/>
            <a:ext cx="8913078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58914" y="6130437"/>
            <a:ext cx="1145984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7438E1-117D-44FB-AC24-B79D899BA877}" type="datetimeFigureOut">
              <a:rPr lang="he-IL" smtClean="0"/>
              <a:pPr/>
              <a:t>כ"ה/תמוז/תשע"ז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8539" y="6135811"/>
            <a:ext cx="76180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675" y="787785"/>
            <a:ext cx="7795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AF22AC9-109E-4E4D-92F9-530E51D9A3A2}" type="slidenum">
              <a:rPr lang="he-IL" smtClean="0"/>
              <a:pPr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5148367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11.xml"/><Relationship Id="rId13" Type="http://schemas.openxmlformats.org/officeDocument/2006/relationships/slide" Target="slide20.xml"/><Relationship Id="rId18" Type="http://schemas.openxmlformats.org/officeDocument/2006/relationships/slide" Target="slide26.xml"/><Relationship Id="rId3" Type="http://schemas.openxmlformats.org/officeDocument/2006/relationships/slide" Target="slide2.xml"/><Relationship Id="rId7" Type="http://schemas.openxmlformats.org/officeDocument/2006/relationships/slide" Target="slide8.xml"/><Relationship Id="rId12" Type="http://schemas.openxmlformats.org/officeDocument/2006/relationships/slide" Target="slide16.xml"/><Relationship Id="rId17" Type="http://schemas.openxmlformats.org/officeDocument/2006/relationships/slide" Target="slide25.xml"/><Relationship Id="rId2" Type="http://schemas.openxmlformats.org/officeDocument/2006/relationships/notesSlide" Target="../notesSlides/notesSlide1.xml"/><Relationship Id="rId16" Type="http://schemas.openxmlformats.org/officeDocument/2006/relationships/slide" Target="slide2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9.xml"/><Relationship Id="rId11" Type="http://schemas.openxmlformats.org/officeDocument/2006/relationships/slide" Target="slide15.xml"/><Relationship Id="rId5" Type="http://schemas.openxmlformats.org/officeDocument/2006/relationships/slide" Target="slide18.xml"/><Relationship Id="rId15" Type="http://schemas.openxmlformats.org/officeDocument/2006/relationships/slide" Target="slide23.xml"/><Relationship Id="rId10" Type="http://schemas.openxmlformats.org/officeDocument/2006/relationships/slide" Target="slide14.xml"/><Relationship Id="rId4" Type="http://schemas.openxmlformats.org/officeDocument/2006/relationships/image" Target="../media/image1.png"/><Relationship Id="rId9" Type="http://schemas.openxmlformats.org/officeDocument/2006/relationships/slide" Target="slide12.xml"/><Relationship Id="rId14" Type="http://schemas.openxmlformats.org/officeDocument/2006/relationships/slide" Target="slide2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.png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hyperlink" Target="http://www.techotopia.com/index.php/Understanding_Ruby_Variables" TargetMode="External"/><Relationship Id="rId7" Type="http://schemas.openxmlformats.org/officeDocument/2006/relationships/hyperlink" Target="http://en.wikibooks.org/wiki/Ruby_Programming" TargetMode="External"/><Relationship Id="rId2" Type="http://schemas.openxmlformats.org/officeDocument/2006/relationships/hyperlink" Target="http://tryruby.org/levels/1/challenges/0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ruby-lang.org/" TargetMode="External"/><Relationship Id="rId5" Type="http://schemas.openxmlformats.org/officeDocument/2006/relationships/hyperlink" Target="http://www.tutorialspoint.com/ruby/" TargetMode="External"/><Relationship Id="rId4" Type="http://schemas.openxmlformats.org/officeDocument/2006/relationships/hyperlink" Target="http://stackoverflow.com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 smtClean="0"/>
              <a:t>RUBY</a:t>
            </a:r>
            <a:endParaRPr lang="en-US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82647" y="4777386"/>
            <a:ext cx="8913077" cy="1126283"/>
          </a:xfrm>
        </p:spPr>
        <p:txBody>
          <a:bodyPr>
            <a:normAutofit/>
          </a:bodyPr>
          <a:lstStyle/>
          <a:p>
            <a:r>
              <a:rPr lang="he-IL" b="1" dirty="0" smtClean="0"/>
              <a:t>חוה אדלר 315582403</a:t>
            </a:r>
            <a:endParaRPr lang="en-US" b="1" dirty="0"/>
          </a:p>
          <a:p>
            <a:r>
              <a:rPr lang="he-IL" b="1" dirty="0" smtClean="0"/>
              <a:t>רות </a:t>
            </a:r>
            <a:r>
              <a:rPr lang="he-IL" b="1" dirty="0" err="1" smtClean="0"/>
              <a:t>שפנייר</a:t>
            </a:r>
            <a:r>
              <a:rPr lang="he-IL" b="1" dirty="0" smtClean="0"/>
              <a:t> 316213164</a:t>
            </a:r>
            <a:endParaRPr lang="en-US" b="1" dirty="0" smtClean="0"/>
          </a:p>
        </p:txBody>
      </p:sp>
      <p:pic>
        <p:nvPicPr>
          <p:cNvPr id="4" name="תמונה 3" descr="logo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6608" y="136432"/>
            <a:ext cx="3151954" cy="1133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34009" t="41774" r="59635" b="26569"/>
          <a:stretch/>
        </p:blipFill>
        <p:spPr>
          <a:xfrm>
            <a:off x="9701126" y="2514600"/>
            <a:ext cx="1988703" cy="3256548"/>
          </a:xfrm>
          <a:prstGeom prst="rect">
            <a:avLst/>
          </a:prstGeom>
          <a:solidFill>
            <a:srgbClr val="FFFFFF">
              <a:shade val="85000"/>
            </a:srgbClr>
          </a:solidFill>
          <a:ln w="76200" cap="rnd"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4193334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4896" y="1464859"/>
            <a:ext cx="8954461" cy="4553804"/>
          </a:xfrm>
        </p:spPr>
        <p:txBody>
          <a:bodyPr>
            <a:normAutofit/>
          </a:bodyPr>
          <a:lstStyle/>
          <a:p>
            <a:pPr marL="0" lvl="1" algn="r" rtl="1"/>
            <a:r>
              <a:rPr lang="en-US" sz="2200" b="1" dirty="0" smtClean="0">
                <a:solidFill>
                  <a:schemeClr val="tx1"/>
                </a:solidFill>
                <a:latin typeface="Miriam" pitchFamily="34" charset="-79"/>
              </a:rPr>
              <a:t>Iterators </a:t>
            </a:r>
            <a:endParaRPr lang="he-IL" sz="2200" b="1" dirty="0">
              <a:solidFill>
                <a:schemeClr val="tx1"/>
              </a:solidFill>
              <a:latin typeface="Miriam" pitchFamily="34" charset="-79"/>
            </a:endParaRPr>
          </a:p>
          <a:p>
            <a:pPr marL="0" lvl="1" indent="0" algn="r" rtl="1">
              <a:buNone/>
            </a:pPr>
            <a:r>
              <a:rPr lang="en-US" sz="2100" i="1" dirty="0" smtClean="0">
                <a:solidFill>
                  <a:schemeClr val="tx1"/>
                </a:solidFill>
                <a:latin typeface="Miriam" pitchFamily="34" charset="-79"/>
              </a:rPr>
              <a:t>                                         </a:t>
            </a:r>
            <a:endParaRPr lang="he-IL" sz="2100" i="1" dirty="0" smtClean="0">
              <a:solidFill>
                <a:schemeClr val="tx1"/>
              </a:solidFill>
              <a:latin typeface="Miriam" pitchFamily="34" charset="-79"/>
            </a:endParaRPr>
          </a:p>
          <a:p>
            <a:pPr marL="0" lvl="1" indent="0" algn="r" rtl="1">
              <a:buNone/>
            </a:pPr>
            <a:r>
              <a:rPr lang="he-IL" sz="2200" b="1" dirty="0" smtClean="0">
                <a:solidFill>
                  <a:schemeClr val="tx1"/>
                </a:solidFill>
                <a:latin typeface="Miriam" pitchFamily="34" charset="-79"/>
              </a:rPr>
              <a:t> </a:t>
            </a:r>
          </a:p>
          <a:p>
            <a:pPr marL="0" lvl="1" algn="r" rtl="1"/>
            <a:endParaRPr lang="he-IL" sz="2200" b="1" dirty="0">
              <a:solidFill>
                <a:schemeClr val="tx1"/>
              </a:solidFill>
              <a:latin typeface="Miriam" pitchFamily="34" charset="-79"/>
            </a:endParaRPr>
          </a:p>
          <a:p>
            <a:pPr marL="0" lvl="1" algn="r" rtl="1"/>
            <a:endParaRPr lang="en-US" sz="2200" b="1" dirty="0" smtClean="0">
              <a:solidFill>
                <a:schemeClr val="tx1"/>
              </a:solidFill>
              <a:latin typeface="Miriam" pitchFamily="34" charset="-79"/>
            </a:endParaRPr>
          </a:p>
          <a:p>
            <a:pPr marL="0" lvl="1" algn="r" rtl="1"/>
            <a:r>
              <a:rPr lang="he-IL" sz="2200" b="1" dirty="0" smtClean="0">
                <a:solidFill>
                  <a:schemeClr val="tx1"/>
                </a:solidFill>
                <a:latin typeface="Miriam" pitchFamily="34" charset="-79"/>
              </a:rPr>
              <a:t> </a:t>
            </a:r>
            <a:r>
              <a:rPr lang="en-US" sz="2200" b="1" dirty="0" smtClean="0">
                <a:solidFill>
                  <a:schemeClr val="tx1"/>
                </a:solidFill>
                <a:latin typeface="Miriam" pitchFamily="34" charset="-79"/>
              </a:rPr>
              <a:t>Multithreading</a:t>
            </a:r>
          </a:p>
          <a:p>
            <a:pPr marL="0" lvl="1" indent="0" algn="r" rtl="1">
              <a:buNone/>
            </a:pPr>
            <a:r>
              <a:rPr lang="he-IL" sz="2200" b="1" i="1" dirty="0">
                <a:solidFill>
                  <a:schemeClr val="tx1"/>
                </a:solidFill>
                <a:latin typeface="Miriam" pitchFamily="34" charset="-79"/>
              </a:rPr>
              <a:t> </a:t>
            </a:r>
            <a:r>
              <a:rPr lang="he-IL" sz="2100" i="1" dirty="0" smtClean="0">
                <a:solidFill>
                  <a:schemeClr val="tx1"/>
                </a:solidFill>
                <a:latin typeface="Miriam" pitchFamily="34" charset="-79"/>
              </a:rPr>
              <a:t>בשפת </a:t>
            </a:r>
            <a:r>
              <a:rPr lang="en-US" sz="2100" i="1" dirty="0" smtClean="0">
                <a:solidFill>
                  <a:schemeClr val="tx1"/>
                </a:solidFill>
                <a:latin typeface="Miriam" pitchFamily="34" charset="-79"/>
              </a:rPr>
              <a:t>ruby </a:t>
            </a:r>
            <a:r>
              <a:rPr lang="he-IL" sz="2100" i="1" dirty="0" smtClean="0">
                <a:solidFill>
                  <a:schemeClr val="tx1"/>
                </a:solidFill>
                <a:latin typeface="Miriam" pitchFamily="34" charset="-79"/>
              </a:rPr>
              <a:t> ניתן לכתוב תוכנית מרובת תהליכים, זה נעשה בצורה קלה יחסית ע"י </a:t>
            </a:r>
          </a:p>
          <a:p>
            <a:pPr marL="0" lvl="1" indent="0" algn="r" rtl="1">
              <a:buNone/>
            </a:pPr>
            <a:r>
              <a:rPr lang="he-IL" sz="2100" i="1" dirty="0" smtClean="0">
                <a:solidFill>
                  <a:schemeClr val="tx1"/>
                </a:solidFill>
                <a:latin typeface="Miriam" pitchFamily="34" charset="-79"/>
              </a:rPr>
              <a:t>  שימוש במחלקה </a:t>
            </a:r>
            <a:r>
              <a:rPr lang="en-US" sz="2100" i="1" dirty="0" smtClean="0">
                <a:solidFill>
                  <a:schemeClr val="tx1"/>
                </a:solidFill>
                <a:latin typeface="Miriam" pitchFamily="34" charset="-79"/>
              </a:rPr>
              <a:t>Thread</a:t>
            </a:r>
            <a:r>
              <a:rPr lang="he-IL" sz="2100" i="1" dirty="0" smtClean="0">
                <a:solidFill>
                  <a:schemeClr val="tx1"/>
                </a:solidFill>
                <a:latin typeface="Miriam" pitchFamily="34" charset="-79"/>
              </a:rPr>
              <a:t>.</a:t>
            </a:r>
            <a:endParaRPr lang="he-IL" sz="2100" i="1" dirty="0">
              <a:solidFill>
                <a:schemeClr val="tx1"/>
              </a:solidFill>
              <a:latin typeface="Miriam" pitchFamily="34" charset="-79"/>
            </a:endParaRPr>
          </a:p>
          <a:p>
            <a:pPr marL="0" indent="0" algn="r" rtl="1">
              <a:buNone/>
              <a:defRPr/>
            </a:pPr>
            <a:r>
              <a:rPr lang="he-IL" sz="2400" i="1" dirty="0">
                <a:solidFill>
                  <a:schemeClr val="tx1"/>
                </a:solidFill>
                <a:latin typeface="Miriam" pitchFamily="34" charset="-79"/>
              </a:rPr>
              <a:t>       </a:t>
            </a:r>
          </a:p>
          <a:p>
            <a:pPr algn="r" rtl="1"/>
            <a:endParaRPr lang="he-IL" i="1" dirty="0" smtClean="0">
              <a:solidFill>
                <a:schemeClr val="tx1"/>
              </a:solidFill>
              <a:latin typeface="Miriam" pitchFamily="34" charset="-79"/>
            </a:endParaRPr>
          </a:p>
        </p:txBody>
      </p:sp>
      <p:pic>
        <p:nvPicPr>
          <p:cNvPr id="4" name="תמונה 3" descr="logo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8209" y="5911222"/>
            <a:ext cx="1890269" cy="679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592250" y="624110"/>
            <a:ext cx="8909366" cy="795257"/>
          </a:xfrm>
        </p:spPr>
        <p:txBody>
          <a:bodyPr>
            <a:normAutofit/>
          </a:bodyPr>
          <a:lstStyle/>
          <a:p>
            <a:pPr algn="r"/>
            <a:r>
              <a:rPr lang="he-IL" b="1" dirty="0"/>
              <a:t>מנגנוני השפה</a:t>
            </a:r>
            <a:endParaRPr lang="en-US" b="1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91" t="26679" r="53522" b="65900"/>
          <a:stretch/>
        </p:blipFill>
        <p:spPr bwMode="auto">
          <a:xfrm>
            <a:off x="6775703" y="1597280"/>
            <a:ext cx="2443787" cy="54288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91" t="54333" r="53522" b="18585"/>
          <a:stretch/>
        </p:blipFill>
        <p:spPr bwMode="auto">
          <a:xfrm>
            <a:off x="2932848" y="1597277"/>
            <a:ext cx="2443787" cy="19812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81520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תמונה 3" descr="logo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8209" y="5911222"/>
            <a:ext cx="1890269" cy="679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455956" y="2141135"/>
            <a:ext cx="9045660" cy="3173815"/>
          </a:xfrm>
        </p:spPr>
        <p:txBody>
          <a:bodyPr>
            <a:normAutofit/>
          </a:bodyPr>
          <a:lstStyle/>
          <a:p>
            <a:pPr algn="r" rtl="1"/>
            <a:r>
              <a:rPr lang="he-IL" i="1" dirty="0">
                <a:solidFill>
                  <a:schemeClr val="tx1"/>
                </a:solidFill>
                <a:latin typeface="Miriam" pitchFamily="34" charset="-79"/>
              </a:rPr>
              <a:t>מנגנון הטיפוסים ברובי הוא דינאמי (</a:t>
            </a:r>
            <a:r>
              <a:rPr lang="en-US" i="1" dirty="0">
                <a:solidFill>
                  <a:schemeClr val="tx1"/>
                </a:solidFill>
                <a:latin typeface="Miriam" pitchFamily="34" charset="-79"/>
              </a:rPr>
              <a:t>dynamic type</a:t>
            </a:r>
            <a:r>
              <a:rPr lang="he-IL" i="1" dirty="0">
                <a:solidFill>
                  <a:schemeClr val="tx1"/>
                </a:solidFill>
                <a:latin typeface="Miriam" pitchFamily="34" charset="-79"/>
              </a:rPr>
              <a:t>) כלומר אין צורך לכתוב סוג משתנה, כיון שסוג המשתנה בתחילה הוא </a:t>
            </a:r>
            <a:r>
              <a:rPr lang="en-US" i="1" dirty="0">
                <a:solidFill>
                  <a:schemeClr val="tx1"/>
                </a:solidFill>
                <a:latin typeface="Miriam" pitchFamily="34" charset="-79"/>
              </a:rPr>
              <a:t>object </a:t>
            </a:r>
            <a:r>
              <a:rPr lang="he-IL" i="1" dirty="0">
                <a:solidFill>
                  <a:schemeClr val="tx1"/>
                </a:solidFill>
                <a:latin typeface="Miriam" pitchFamily="34" charset="-79"/>
              </a:rPr>
              <a:t> ובזמן ריצה מוחלט סוגו לפי הערכים שקיבל</a:t>
            </a:r>
            <a:r>
              <a:rPr lang="he-IL" i="1" dirty="0" smtClean="0">
                <a:solidFill>
                  <a:schemeClr val="tx1"/>
                </a:solidFill>
                <a:latin typeface="Miriam" pitchFamily="34" charset="-79"/>
              </a:rPr>
              <a:t>.</a:t>
            </a:r>
            <a:endParaRPr lang="he-IL" i="1" dirty="0">
              <a:solidFill>
                <a:schemeClr val="tx1"/>
              </a:solidFill>
              <a:latin typeface="Miriam" pitchFamily="34" charset="-79"/>
            </a:endParaRPr>
          </a:p>
          <a:p>
            <a:pPr algn="r" rtl="1"/>
            <a:r>
              <a:rPr lang="he-IL" i="1" dirty="0">
                <a:solidFill>
                  <a:schemeClr val="tx1"/>
                </a:solidFill>
                <a:latin typeface="Miriam" pitchFamily="34" charset="-79"/>
              </a:rPr>
              <a:t>מנגנון זה מאפשר גמישות, אך יחד עם זאת אין בדיקת שגיאות בזמן </a:t>
            </a:r>
            <a:r>
              <a:rPr lang="he-IL" i="1" dirty="0" err="1">
                <a:solidFill>
                  <a:schemeClr val="tx1"/>
                </a:solidFill>
                <a:latin typeface="Miriam" pitchFamily="34" charset="-79"/>
              </a:rPr>
              <a:t>קימפול</a:t>
            </a:r>
            <a:r>
              <a:rPr lang="he-IL" i="1" dirty="0">
                <a:solidFill>
                  <a:schemeClr val="tx1"/>
                </a:solidFill>
                <a:latin typeface="Miriam" pitchFamily="34" charset="-79"/>
              </a:rPr>
              <a:t> וכתוצאה מכך שגיאות מתגלות רק בשלב ריצה</a:t>
            </a:r>
            <a:r>
              <a:rPr lang="he-IL" i="1" dirty="0" smtClean="0">
                <a:solidFill>
                  <a:schemeClr val="tx1"/>
                </a:solidFill>
                <a:latin typeface="Miriam" pitchFamily="34" charset="-79"/>
              </a:rPr>
              <a:t>.</a:t>
            </a:r>
          </a:p>
          <a:p>
            <a:pPr algn="r" rtl="1"/>
            <a:r>
              <a:rPr lang="he-IL" i="1" dirty="0">
                <a:solidFill>
                  <a:schemeClr val="tx1"/>
                </a:solidFill>
                <a:latin typeface="Miriam" pitchFamily="34" charset="-79"/>
              </a:rPr>
              <a:t>כתת תחום של טיפוסים דינמיים יש את </a:t>
            </a:r>
            <a:r>
              <a:rPr lang="he-IL" i="1" dirty="0" smtClean="0">
                <a:solidFill>
                  <a:schemeClr val="tx1"/>
                </a:solidFill>
                <a:latin typeface="Miriam" pitchFamily="34" charset="-79"/>
              </a:rPr>
              <a:t>  </a:t>
            </a:r>
            <a:r>
              <a:rPr lang="en-US" i="1" dirty="0" smtClean="0">
                <a:solidFill>
                  <a:schemeClr val="tx1"/>
                </a:solidFill>
                <a:latin typeface="Miriam" pitchFamily="34" charset="-79"/>
              </a:rPr>
              <a:t>- </a:t>
            </a:r>
            <a:r>
              <a:rPr lang="en-US" b="1" i="1" dirty="0" smtClean="0">
                <a:solidFill>
                  <a:schemeClr val="tx1"/>
                </a:solidFill>
                <a:latin typeface="Miriam" pitchFamily="34" charset="-79"/>
              </a:rPr>
              <a:t>duck-typing</a:t>
            </a:r>
            <a:r>
              <a:rPr lang="he-IL" i="1" dirty="0" smtClean="0">
                <a:solidFill>
                  <a:schemeClr val="tx1"/>
                </a:solidFill>
                <a:latin typeface="Miriam" pitchFamily="34" charset="-79"/>
              </a:rPr>
              <a:t> כלומר </a:t>
            </a:r>
            <a:r>
              <a:rPr lang="he-IL" i="1" dirty="0">
                <a:solidFill>
                  <a:schemeClr val="tx1"/>
                </a:solidFill>
                <a:latin typeface="Miriam" pitchFamily="34" charset="-79"/>
              </a:rPr>
              <a:t>סוג המשתנה אינו משנה כל עוד הוא תומך בפעולות שאנו רוצים לבצע, ובזמן הריצה נקבע הסוג </a:t>
            </a:r>
            <a:r>
              <a:rPr lang="he-IL" i="1" dirty="0" smtClean="0">
                <a:solidFill>
                  <a:schemeClr val="tx1"/>
                </a:solidFill>
                <a:latin typeface="Miriam" pitchFamily="34" charset="-79"/>
              </a:rPr>
              <a:t>שלו.</a:t>
            </a:r>
          </a:p>
          <a:p>
            <a:pPr marL="0" indent="0" algn="r" rtl="1">
              <a:buNone/>
            </a:pPr>
            <a:endParaRPr lang="en-US" i="1" dirty="0" smtClean="0">
              <a:solidFill>
                <a:schemeClr val="tx1"/>
              </a:solidFill>
              <a:latin typeface="Miriam" pitchFamily="34" charset="-79"/>
            </a:endParaRPr>
          </a:p>
          <a:p>
            <a:pPr marL="0" indent="0" algn="r" rtl="1">
              <a:buNone/>
            </a:pPr>
            <a:r>
              <a:rPr lang="he-IL" i="1" dirty="0" smtClean="0">
                <a:solidFill>
                  <a:schemeClr val="tx1"/>
                </a:solidFill>
                <a:latin typeface="Miriam" pitchFamily="34" charset="-79"/>
              </a:rPr>
              <a:t>      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592250" y="624110"/>
            <a:ext cx="8909366" cy="795257"/>
          </a:xfrm>
        </p:spPr>
        <p:txBody>
          <a:bodyPr>
            <a:normAutofit/>
          </a:bodyPr>
          <a:lstStyle/>
          <a:p>
            <a:pPr algn="r"/>
            <a:r>
              <a:rPr lang="he-IL" b="1" dirty="0" smtClean="0"/>
              <a:t>מנגנון הטיפוסים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335980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e-IL" b="1" dirty="0" smtClean="0"/>
              <a:t>  </a:t>
            </a:r>
            <a:r>
              <a:rPr lang="en-US" b="1" dirty="0" smtClean="0"/>
              <a:t>Scope</a:t>
            </a:r>
            <a:endParaRPr lang="he-IL" b="1" dirty="0"/>
          </a:p>
        </p:txBody>
      </p:sp>
      <p:pic>
        <p:nvPicPr>
          <p:cNvPr id="4" name="תמונה 3" descr="logo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8209" y="5911222"/>
            <a:ext cx="1890269" cy="679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574894" y="1464860"/>
            <a:ext cx="8913078" cy="3777622"/>
          </a:xfrm>
        </p:spPr>
        <p:txBody>
          <a:bodyPr>
            <a:normAutofit fontScale="70000" lnSpcReduction="20000"/>
          </a:bodyPr>
          <a:lstStyle/>
          <a:p>
            <a:pPr algn="r" rtl="1"/>
            <a:r>
              <a:rPr lang="he-IL" sz="2400" i="1" dirty="0">
                <a:solidFill>
                  <a:schemeClr val="tx1"/>
                </a:solidFill>
                <a:latin typeface="Miriam" pitchFamily="34" charset="-79"/>
              </a:rPr>
              <a:t>בשפת</a:t>
            </a:r>
            <a:r>
              <a:rPr lang="he-IL" sz="2400" b="1" dirty="0">
                <a:solidFill>
                  <a:srgbClr val="333333"/>
                </a:solidFill>
                <a:latin typeface="Algerian" pitchFamily="82" charset="0"/>
                <a:ea typeface="Yu Gothic" pitchFamily="34" charset="-128"/>
                <a:cs typeface="Guttman Hatzvi" pitchFamily="2" charset="-79"/>
              </a:rPr>
              <a:t> </a:t>
            </a:r>
            <a:r>
              <a:rPr lang="he-IL" sz="2400" i="1" dirty="0">
                <a:solidFill>
                  <a:schemeClr val="tx1"/>
                </a:solidFill>
                <a:latin typeface="Miriam" pitchFamily="34" charset="-79"/>
              </a:rPr>
              <a:t>רובי יש קינון של תתי </a:t>
            </a:r>
            <a:r>
              <a:rPr lang="he-IL" sz="2400" i="1" dirty="0" err="1">
                <a:solidFill>
                  <a:schemeClr val="tx1"/>
                </a:solidFill>
                <a:latin typeface="Miriam" pitchFamily="34" charset="-79"/>
              </a:rPr>
              <a:t>תוכניות</a:t>
            </a:r>
            <a:r>
              <a:rPr lang="he-IL" sz="2400" i="1" dirty="0">
                <a:solidFill>
                  <a:schemeClr val="tx1"/>
                </a:solidFill>
                <a:latin typeface="Miriam" pitchFamily="34" charset="-79"/>
              </a:rPr>
              <a:t>, והסקופ המוגדר בה הוא סקופ סטטי</a:t>
            </a:r>
            <a:r>
              <a:rPr lang="he-IL" sz="2400" b="1" dirty="0" smtClean="0">
                <a:solidFill>
                  <a:srgbClr val="333333"/>
                </a:solidFill>
                <a:latin typeface="Algerian" pitchFamily="82" charset="0"/>
                <a:ea typeface="Yu Gothic" pitchFamily="34" charset="-128"/>
                <a:cs typeface="Guttman Hatzvi" pitchFamily="2" charset="-79"/>
              </a:rPr>
              <a:t>.</a:t>
            </a:r>
            <a:endParaRPr lang="he-IL" altLang="he-IL" sz="2300" i="1" dirty="0" smtClean="0">
              <a:solidFill>
                <a:schemeClr val="tx1"/>
              </a:solidFill>
              <a:latin typeface="Miriam" pitchFamily="34" charset="-79"/>
            </a:endParaRPr>
          </a:p>
          <a:p>
            <a:pPr algn="r" rtl="1"/>
            <a:r>
              <a:rPr lang="he-IL" altLang="he-IL" sz="2300" i="1" dirty="0" smtClean="0">
                <a:solidFill>
                  <a:schemeClr val="tx1"/>
                </a:solidFill>
                <a:latin typeface="Miriam" pitchFamily="34" charset="-79"/>
              </a:rPr>
              <a:t>בשפת </a:t>
            </a:r>
            <a:r>
              <a:rPr lang="he-IL" altLang="he-IL" sz="2300" i="1" dirty="0">
                <a:solidFill>
                  <a:schemeClr val="tx1"/>
                </a:solidFill>
                <a:latin typeface="Miriam" pitchFamily="34" charset="-79"/>
              </a:rPr>
              <a:t>רובי - </a:t>
            </a:r>
            <a:r>
              <a:rPr lang="he-IL" altLang="he-IL" sz="2400" i="1" dirty="0">
                <a:solidFill>
                  <a:schemeClr val="tx1"/>
                </a:solidFill>
                <a:latin typeface="Miriam" pitchFamily="34" charset="-79"/>
              </a:rPr>
              <a:t>בכדי</a:t>
            </a:r>
            <a:r>
              <a:rPr lang="he-IL" altLang="he-IL" sz="2300" i="1" dirty="0">
                <a:solidFill>
                  <a:schemeClr val="tx1"/>
                </a:solidFill>
                <a:latin typeface="Miriam" pitchFamily="34" charset="-79"/>
              </a:rPr>
              <a:t> לגשת למשתנה שאינו נמצא בטווח הנוכחי נדרש להכריז באיזה טווח הוא נמצא. ישנן ארבע אפשרויות לתיאור המשתנים:</a:t>
            </a:r>
          </a:p>
          <a:p>
            <a:pPr lvl="1" algn="r" rtl="1">
              <a:buFont typeface="Wingdings" panose="05000000000000000000" pitchFamily="2" charset="2"/>
              <a:buChar char="§"/>
            </a:pPr>
            <a:r>
              <a:rPr lang="he-IL" altLang="he-IL" sz="2300" i="1" dirty="0">
                <a:solidFill>
                  <a:schemeClr val="tx1"/>
                </a:solidFill>
                <a:latin typeface="Miriam" pitchFamily="34" charset="-79"/>
              </a:rPr>
              <a:t>משתנים לוקאלים:         </a:t>
            </a:r>
            <a:r>
              <a:rPr lang="en-US" altLang="he-IL" sz="2300" i="1" dirty="0" err="1" smtClean="0">
                <a:solidFill>
                  <a:schemeClr val="tx1"/>
                </a:solidFill>
                <a:latin typeface="Miriam" pitchFamily="34" charset="-79"/>
              </a:rPr>
              <a:t>var</a:t>
            </a:r>
            <a:r>
              <a:rPr lang="he-IL" altLang="he-IL" sz="2300" i="1" dirty="0" smtClean="0">
                <a:solidFill>
                  <a:schemeClr val="tx1"/>
                </a:solidFill>
                <a:latin typeface="Miriam" pitchFamily="34" charset="-79"/>
              </a:rPr>
              <a:t> (מתחיל באות קטנה או בקו תחתי _)</a:t>
            </a:r>
            <a:endParaRPr lang="en-US" altLang="he-IL" sz="2300" i="1" dirty="0">
              <a:solidFill>
                <a:schemeClr val="tx1"/>
              </a:solidFill>
              <a:latin typeface="Miriam" pitchFamily="34" charset="-79"/>
            </a:endParaRPr>
          </a:p>
          <a:p>
            <a:pPr lvl="1" algn="r" rtl="1">
              <a:buFont typeface="Wingdings" panose="05000000000000000000" pitchFamily="2" charset="2"/>
              <a:buChar char="§"/>
            </a:pPr>
            <a:r>
              <a:rPr lang="he-IL" altLang="he-IL" sz="2300" i="1" dirty="0" smtClean="0">
                <a:solidFill>
                  <a:schemeClr val="tx1"/>
                </a:solidFill>
                <a:latin typeface="Miriam" pitchFamily="34" charset="-79"/>
              </a:rPr>
              <a:t>משתנים </a:t>
            </a:r>
            <a:r>
              <a:rPr lang="he-IL" altLang="he-IL" sz="2300" i="1" dirty="0">
                <a:solidFill>
                  <a:schemeClr val="tx1"/>
                </a:solidFill>
                <a:latin typeface="Miriam" pitchFamily="34" charset="-79"/>
              </a:rPr>
              <a:t>גלובלים :       </a:t>
            </a:r>
            <a:r>
              <a:rPr lang="en-US" altLang="he-IL" sz="2300" i="1" dirty="0">
                <a:solidFill>
                  <a:schemeClr val="tx1"/>
                </a:solidFill>
                <a:latin typeface="Miriam" pitchFamily="34" charset="-79"/>
              </a:rPr>
              <a:t>   $</a:t>
            </a:r>
            <a:r>
              <a:rPr lang="en-US" altLang="he-IL" sz="2300" i="1" dirty="0" err="1">
                <a:solidFill>
                  <a:schemeClr val="tx1"/>
                </a:solidFill>
                <a:latin typeface="Miriam" pitchFamily="34" charset="-79"/>
              </a:rPr>
              <a:t>var</a:t>
            </a:r>
            <a:r>
              <a:rPr lang="he-IL" altLang="he-IL" sz="2300" i="1" dirty="0">
                <a:solidFill>
                  <a:schemeClr val="tx1"/>
                </a:solidFill>
                <a:latin typeface="Miriam" pitchFamily="34" charset="-79"/>
              </a:rPr>
              <a:t> </a:t>
            </a:r>
            <a:endParaRPr lang="en-US" altLang="he-IL" sz="2300" i="1" dirty="0">
              <a:solidFill>
                <a:schemeClr val="tx1"/>
              </a:solidFill>
              <a:latin typeface="Miriam" pitchFamily="34" charset="-79"/>
            </a:endParaRPr>
          </a:p>
          <a:p>
            <a:pPr lvl="1" algn="r" rtl="1">
              <a:buFont typeface="Wingdings" panose="05000000000000000000" pitchFamily="2" charset="2"/>
              <a:buChar char="§"/>
            </a:pPr>
            <a:r>
              <a:rPr lang="he-IL" altLang="he-IL" sz="2300" i="1" dirty="0" smtClean="0">
                <a:solidFill>
                  <a:schemeClr val="tx1"/>
                </a:solidFill>
                <a:latin typeface="Miriam" pitchFamily="34" charset="-79"/>
              </a:rPr>
              <a:t>משתני מחלקה</a:t>
            </a:r>
            <a:r>
              <a:rPr lang="he-IL" altLang="he-IL" sz="2300" i="1" dirty="0">
                <a:solidFill>
                  <a:schemeClr val="tx1"/>
                </a:solidFill>
                <a:latin typeface="Miriam" pitchFamily="34" charset="-79"/>
              </a:rPr>
              <a:t>: </a:t>
            </a:r>
            <a:r>
              <a:rPr lang="en-US" altLang="he-IL" sz="2300" i="1" dirty="0">
                <a:solidFill>
                  <a:schemeClr val="tx1"/>
                </a:solidFill>
                <a:latin typeface="Miriam" pitchFamily="34" charset="-79"/>
              </a:rPr>
              <a:t>@@</a:t>
            </a:r>
            <a:r>
              <a:rPr lang="en-US" altLang="he-IL" sz="2300" i="1" dirty="0" err="1">
                <a:solidFill>
                  <a:schemeClr val="tx1"/>
                </a:solidFill>
                <a:latin typeface="Miriam" pitchFamily="34" charset="-79"/>
              </a:rPr>
              <a:t>var</a:t>
            </a:r>
            <a:r>
              <a:rPr lang="en-US" altLang="he-IL" sz="2300" i="1" dirty="0">
                <a:solidFill>
                  <a:schemeClr val="tx1"/>
                </a:solidFill>
                <a:latin typeface="Miriam" pitchFamily="34" charset="-79"/>
              </a:rPr>
              <a:t>     </a:t>
            </a:r>
            <a:endParaRPr lang="en-US" altLang="he-IL" sz="2300" i="1" dirty="0" smtClean="0">
              <a:solidFill>
                <a:schemeClr val="tx1"/>
              </a:solidFill>
              <a:latin typeface="Miriam" pitchFamily="34" charset="-79"/>
            </a:endParaRPr>
          </a:p>
          <a:p>
            <a:pPr lvl="1" algn="r" rtl="1">
              <a:buFont typeface="Wingdings" panose="05000000000000000000" pitchFamily="2" charset="2"/>
              <a:buChar char="§"/>
            </a:pPr>
            <a:r>
              <a:rPr lang="he-IL" altLang="he-IL" sz="2300" i="1" dirty="0" smtClean="0">
                <a:solidFill>
                  <a:schemeClr val="tx1"/>
                </a:solidFill>
                <a:latin typeface="Miriam" pitchFamily="34" charset="-79"/>
              </a:rPr>
              <a:t>מופעים</a:t>
            </a:r>
            <a:r>
              <a:rPr lang="he-IL" altLang="he-IL" sz="2300" i="1" dirty="0">
                <a:solidFill>
                  <a:schemeClr val="tx1"/>
                </a:solidFill>
                <a:latin typeface="Miriam" pitchFamily="34" charset="-79"/>
              </a:rPr>
              <a:t>:                    </a:t>
            </a:r>
            <a:r>
              <a:rPr lang="en-US" altLang="he-IL" sz="2300" i="1" dirty="0">
                <a:solidFill>
                  <a:schemeClr val="tx1"/>
                </a:solidFill>
                <a:latin typeface="Miriam" pitchFamily="34" charset="-79"/>
              </a:rPr>
              <a:t>@</a:t>
            </a:r>
            <a:r>
              <a:rPr lang="en-US" altLang="he-IL" sz="2300" i="1" dirty="0" err="1" smtClean="0">
                <a:solidFill>
                  <a:schemeClr val="tx1"/>
                </a:solidFill>
                <a:latin typeface="Miriam" pitchFamily="34" charset="-79"/>
              </a:rPr>
              <a:t>var</a:t>
            </a:r>
            <a:endParaRPr lang="en-US" altLang="he-IL" sz="2300" i="1" dirty="0">
              <a:solidFill>
                <a:schemeClr val="tx1"/>
              </a:solidFill>
              <a:latin typeface="Miriam" pitchFamily="34" charset="-79"/>
            </a:endParaRPr>
          </a:p>
          <a:p>
            <a:pPr lvl="1" algn="r" rtl="1">
              <a:buFont typeface="Wingdings" panose="05000000000000000000" pitchFamily="2" charset="2"/>
              <a:buChar char="§"/>
            </a:pPr>
            <a:r>
              <a:rPr lang="he-IL" altLang="he-IL" sz="2300" i="1" dirty="0" smtClean="0">
                <a:solidFill>
                  <a:schemeClr val="tx1"/>
                </a:solidFill>
                <a:latin typeface="Miriam" pitchFamily="34" charset="-79"/>
              </a:rPr>
              <a:t>קבועים:      </a:t>
            </a:r>
            <a:r>
              <a:rPr lang="en-US" altLang="he-IL" sz="2300" i="1" dirty="0">
                <a:solidFill>
                  <a:schemeClr val="tx1"/>
                </a:solidFill>
                <a:latin typeface="Miriam" pitchFamily="34" charset="-79"/>
              </a:rPr>
              <a:t>VAR=value  </a:t>
            </a:r>
            <a:r>
              <a:rPr lang="en-US" altLang="he-IL" sz="2300" i="1" dirty="0" smtClean="0">
                <a:solidFill>
                  <a:schemeClr val="tx1"/>
                </a:solidFill>
                <a:latin typeface="Miriam" pitchFamily="34" charset="-79"/>
              </a:rPr>
              <a:t>    </a:t>
            </a:r>
            <a:r>
              <a:rPr lang="he-IL" altLang="he-IL" sz="2300" i="1" dirty="0" smtClean="0">
                <a:solidFill>
                  <a:schemeClr val="tx1"/>
                </a:solidFill>
                <a:latin typeface="Miriam" pitchFamily="34" charset="-79"/>
              </a:rPr>
              <a:t> </a:t>
            </a:r>
            <a:endParaRPr lang="en-US" altLang="he-IL" sz="2300" i="1" dirty="0" smtClean="0">
              <a:solidFill>
                <a:schemeClr val="tx1"/>
              </a:solidFill>
              <a:latin typeface="Miriam" pitchFamily="34" charset="-79"/>
            </a:endParaRPr>
          </a:p>
          <a:p>
            <a:pPr marL="457200" lvl="1" indent="0" algn="r" rtl="1">
              <a:buNone/>
            </a:pPr>
            <a:r>
              <a:rPr lang="en-US" altLang="he-IL" sz="2300" i="1" dirty="0">
                <a:solidFill>
                  <a:schemeClr val="tx1"/>
                </a:solidFill>
                <a:latin typeface="Miriam" pitchFamily="34" charset="-79"/>
              </a:rPr>
              <a:t> </a:t>
            </a:r>
            <a:r>
              <a:rPr lang="en-US" altLang="he-IL" sz="2300" i="1" dirty="0" smtClean="0">
                <a:solidFill>
                  <a:schemeClr val="tx1"/>
                </a:solidFill>
                <a:latin typeface="Miriam" pitchFamily="34" charset="-79"/>
              </a:rPr>
              <a:t>    </a:t>
            </a:r>
            <a:r>
              <a:rPr lang="he-IL" altLang="he-IL" sz="2300" i="1" dirty="0" smtClean="0">
                <a:solidFill>
                  <a:schemeClr val="tx1"/>
                </a:solidFill>
                <a:latin typeface="Miriam" pitchFamily="34" charset="-79"/>
              </a:rPr>
              <a:t>קבועים מוגדרים </a:t>
            </a:r>
            <a:r>
              <a:rPr lang="he-IL" altLang="he-IL" sz="2300" i="1" dirty="0">
                <a:solidFill>
                  <a:schemeClr val="tx1"/>
                </a:solidFill>
                <a:latin typeface="Miriam" pitchFamily="34" charset="-79"/>
              </a:rPr>
              <a:t>באותיות</a:t>
            </a:r>
            <a:r>
              <a:rPr lang="he-IL" altLang="he-IL" sz="2300" i="1" dirty="0" smtClean="0">
                <a:solidFill>
                  <a:schemeClr val="tx1"/>
                </a:solidFill>
                <a:latin typeface="Miriam" pitchFamily="34" charset="-79"/>
              </a:rPr>
              <a:t> גדולות או במחלקה או במודול.</a:t>
            </a:r>
          </a:p>
          <a:p>
            <a:pPr marL="457200" lvl="1" indent="0" algn="r" rtl="1">
              <a:buNone/>
            </a:pPr>
            <a:endParaRPr lang="he-IL" altLang="he-IL" sz="2300" i="1" dirty="0">
              <a:solidFill>
                <a:schemeClr val="tx1"/>
              </a:solidFill>
              <a:latin typeface="Miriam" pitchFamily="34" charset="-79"/>
            </a:endParaRPr>
          </a:p>
          <a:p>
            <a:pPr marL="342900" lvl="1" indent="-342900" algn="r" rtl="1"/>
            <a:r>
              <a:rPr lang="he-IL" sz="2300" i="1" dirty="0" smtClean="0">
                <a:solidFill>
                  <a:schemeClr val="tx1"/>
                </a:solidFill>
                <a:latin typeface="Miriam" pitchFamily="34" charset="-79"/>
              </a:rPr>
              <a:t>(הסמל </a:t>
            </a:r>
            <a:r>
              <a:rPr lang="he-IL" sz="2300" i="1" dirty="0">
                <a:solidFill>
                  <a:schemeClr val="tx1"/>
                </a:solidFill>
                <a:latin typeface="Miriam" pitchFamily="34" charset="-79"/>
              </a:rPr>
              <a:t>$ נבחר בכוונה עבור משתנים גלובאליים מכיוון שלפי </a:t>
            </a:r>
            <a:r>
              <a:rPr lang="he-IL" sz="2300" i="1" dirty="0" err="1">
                <a:solidFill>
                  <a:schemeClr val="tx1"/>
                </a:solidFill>
                <a:latin typeface="Miriam" pitchFamily="34" charset="-79"/>
              </a:rPr>
              <a:t>מאצומוטו</a:t>
            </a:r>
            <a:r>
              <a:rPr lang="he-IL" sz="2300" i="1" dirty="0">
                <a:solidFill>
                  <a:schemeClr val="tx1"/>
                </a:solidFill>
                <a:latin typeface="Miriam" pitchFamily="34" charset="-79"/>
              </a:rPr>
              <a:t> הוא מכוער ויגרור פחות שימוש במשתנים </a:t>
            </a:r>
            <a:r>
              <a:rPr lang="he-IL" sz="2300" i="1" dirty="0" smtClean="0">
                <a:solidFill>
                  <a:schemeClr val="tx1"/>
                </a:solidFill>
                <a:latin typeface="Miriam" pitchFamily="34" charset="-79"/>
              </a:rPr>
              <a:t>גלובאליים...)</a:t>
            </a:r>
            <a:endParaRPr lang="he-IL" sz="2300" i="1" dirty="0">
              <a:solidFill>
                <a:schemeClr val="tx1"/>
              </a:solidFill>
              <a:latin typeface="Miriam" pitchFamily="34" charset="-79"/>
            </a:endParaRPr>
          </a:p>
          <a:p>
            <a:pPr algn="r" rtl="1"/>
            <a:endParaRPr lang="he-IL" altLang="he-IL" sz="2300" i="1" dirty="0" smtClean="0">
              <a:solidFill>
                <a:schemeClr val="tx1"/>
              </a:solidFill>
              <a:latin typeface="Miriam" pitchFamily="34" charset="-79"/>
            </a:endParaRPr>
          </a:p>
          <a:p>
            <a:pPr algn="r" rtl="1"/>
            <a:endParaRPr lang="he-IL" i="1" dirty="0" smtClean="0">
              <a:solidFill>
                <a:schemeClr val="tx1"/>
              </a:solidFill>
              <a:latin typeface="Miriam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672620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b="1" dirty="0" smtClean="0"/>
              <a:t>  </a:t>
            </a:r>
            <a:r>
              <a:rPr lang="en-US" b="1" dirty="0" smtClean="0"/>
              <a:t>Scope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848858" y="1904998"/>
            <a:ext cx="3724885" cy="4616648"/>
          </a:xfrm>
          <a:prstGeom prst="rect">
            <a:avLst/>
          </a:prstGeom>
          <a:solidFill>
            <a:srgbClr val="EAEAEA"/>
          </a:solidFill>
          <a:effectLst>
            <a:glow rad="101600">
              <a:schemeClr val="tx1">
                <a:lumMod val="50000"/>
                <a:lumOff val="50000"/>
                <a:alpha val="60000"/>
              </a:schemeClr>
            </a:glow>
            <a:softEdge rad="12700"/>
          </a:effectLst>
        </p:spPr>
        <p:txBody>
          <a:bodyPr wrap="square" rtlCol="0"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lang="en-US" altLang="en-US" sz="1400" dirty="0">
                <a:solidFill>
                  <a:srgbClr val="31313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$</a:t>
            </a:r>
            <a:r>
              <a:rPr lang="en-US" altLang="en-US" sz="1400" dirty="0" err="1">
                <a:solidFill>
                  <a:srgbClr val="31313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global_variable</a:t>
            </a:r>
            <a:r>
              <a:rPr lang="en-US" altLang="en-US" sz="1400" dirty="0">
                <a:solidFill>
                  <a:srgbClr val="31313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altLang="en-US" sz="1400" dirty="0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=</a:t>
            </a:r>
            <a:r>
              <a:rPr lang="en-US" altLang="en-US" sz="1400" dirty="0">
                <a:solidFill>
                  <a:srgbClr val="31313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altLang="en-US" sz="1400" dirty="0">
                <a:solidFill>
                  <a:srgbClr val="0066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10</a:t>
            </a:r>
            <a:r>
              <a:rPr lang="en-US" altLang="en-US" sz="1400" dirty="0"/>
              <a:t> 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lang="en-US" altLang="en-US" sz="1400" dirty="0">
                <a:solidFill>
                  <a:srgbClr val="00008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class</a:t>
            </a:r>
            <a:r>
              <a:rPr lang="en-US" altLang="en-US" sz="1400" dirty="0">
                <a:solidFill>
                  <a:srgbClr val="31313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altLang="en-US" sz="1400" dirty="0">
                <a:solidFill>
                  <a:srgbClr val="7F005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Customer</a:t>
            </a:r>
            <a:endParaRPr lang="en-US" altLang="en-US" sz="1400" dirty="0"/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lang="en-US" altLang="en-US" sz="1400" dirty="0">
                <a:solidFill>
                  <a:srgbClr val="31313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</a:t>
            </a:r>
            <a:r>
              <a:rPr lang="en-US" altLang="en-US" sz="1400" dirty="0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@</a:t>
            </a:r>
            <a:r>
              <a:rPr lang="en-US" altLang="en-US" sz="1400" dirty="0">
                <a:solidFill>
                  <a:srgbClr val="0066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@</a:t>
            </a:r>
            <a:r>
              <a:rPr lang="en-US" altLang="en-US" sz="1400" dirty="0" err="1">
                <a:solidFill>
                  <a:srgbClr val="0066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no_of_customers</a:t>
            </a:r>
            <a:r>
              <a:rPr lang="en-US" altLang="en-US" sz="1400" dirty="0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=</a:t>
            </a:r>
            <a:r>
              <a:rPr lang="en-US" altLang="en-US" sz="1400" dirty="0">
                <a:solidFill>
                  <a:srgbClr val="0066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0</a:t>
            </a:r>
            <a:endParaRPr lang="en-US" altLang="en-US" sz="1400" dirty="0">
              <a:solidFill>
                <a:srgbClr val="313131"/>
              </a:solidFill>
              <a:latin typeface="Consolas" panose="020B0609020204030204" pitchFamily="49" charset="0"/>
              <a:ea typeface="Times New Roman" panose="02020603050405020304" pitchFamily="18" charset="0"/>
              <a:cs typeface="Consolas" panose="020B0609020204030204" pitchFamily="49" charset="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lang="en-US" altLang="en-US" sz="1400" dirty="0">
                <a:solidFill>
                  <a:srgbClr val="31313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VAR1 </a:t>
            </a:r>
            <a:r>
              <a:rPr lang="en-US" altLang="en-US" sz="1400" dirty="0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=</a:t>
            </a:r>
            <a:r>
              <a:rPr lang="en-US" altLang="en-US" sz="1400" dirty="0">
                <a:solidFill>
                  <a:srgbClr val="31313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altLang="en-US" sz="1400" dirty="0">
                <a:solidFill>
                  <a:srgbClr val="0066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100</a:t>
            </a:r>
            <a:r>
              <a:rPr lang="en-US" altLang="en-US" sz="1400" dirty="0"/>
              <a:t> 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lang="en-US" altLang="en-US" sz="1400" dirty="0">
                <a:solidFill>
                  <a:srgbClr val="31313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</a:t>
            </a:r>
            <a:r>
              <a:rPr lang="en-US" altLang="en-US" sz="1400" dirty="0" err="1">
                <a:solidFill>
                  <a:srgbClr val="00008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def</a:t>
            </a:r>
            <a:r>
              <a:rPr lang="en-US" altLang="en-US" sz="1400" dirty="0">
                <a:solidFill>
                  <a:srgbClr val="31313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initialize</a:t>
            </a:r>
            <a:r>
              <a:rPr lang="en-US" altLang="en-US" sz="1400" dirty="0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</a:t>
            </a:r>
            <a:r>
              <a:rPr lang="en-US" altLang="en-US" sz="1400" dirty="0">
                <a:solidFill>
                  <a:srgbClr val="31313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id</a:t>
            </a:r>
            <a:r>
              <a:rPr lang="en-US" altLang="en-US" sz="1400" dirty="0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,</a:t>
            </a:r>
            <a:r>
              <a:rPr lang="en-US" altLang="en-US" sz="1400" dirty="0">
                <a:solidFill>
                  <a:srgbClr val="31313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name</a:t>
            </a:r>
            <a:r>
              <a:rPr lang="en-US" altLang="en-US" sz="1400" dirty="0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,</a:t>
            </a:r>
            <a:r>
              <a:rPr lang="en-US" altLang="en-US" sz="1400" dirty="0">
                <a:solidFill>
                  <a:srgbClr val="31313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altLang="en-US" sz="1400" dirty="0" err="1">
                <a:solidFill>
                  <a:srgbClr val="31313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addr</a:t>
            </a:r>
            <a:r>
              <a:rPr lang="en-US" altLang="en-US" sz="1400" dirty="0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)</a:t>
            </a:r>
            <a:endParaRPr lang="en-US" altLang="en-US" sz="1400" dirty="0"/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lang="en-US" altLang="en-US" sz="1400" dirty="0">
                <a:solidFill>
                  <a:srgbClr val="31313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  </a:t>
            </a:r>
            <a:r>
              <a:rPr lang="en-US" altLang="en-US" sz="1400" dirty="0">
                <a:solidFill>
                  <a:srgbClr val="0066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@</a:t>
            </a:r>
            <a:r>
              <a:rPr lang="en-US" altLang="en-US" sz="1400" dirty="0" err="1">
                <a:solidFill>
                  <a:srgbClr val="0066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cust_id</a:t>
            </a:r>
            <a:r>
              <a:rPr lang="en-US" altLang="en-US" sz="1400" dirty="0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=</a:t>
            </a:r>
            <a:r>
              <a:rPr lang="en-US" altLang="en-US" sz="1400" dirty="0">
                <a:solidFill>
                  <a:srgbClr val="31313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id</a:t>
            </a:r>
            <a:endParaRPr lang="en-US" altLang="en-US" sz="1400" dirty="0"/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lang="en-US" altLang="en-US" sz="1400" dirty="0">
                <a:solidFill>
                  <a:srgbClr val="31313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  </a:t>
            </a:r>
            <a:r>
              <a:rPr lang="en-US" altLang="en-US" sz="1400" dirty="0">
                <a:solidFill>
                  <a:srgbClr val="0066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@</a:t>
            </a:r>
            <a:r>
              <a:rPr lang="en-US" altLang="en-US" sz="1400" dirty="0" err="1">
                <a:solidFill>
                  <a:srgbClr val="0066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cust_name</a:t>
            </a:r>
            <a:r>
              <a:rPr lang="en-US" altLang="en-US" sz="1400" dirty="0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=</a:t>
            </a:r>
            <a:r>
              <a:rPr lang="en-US" altLang="en-US" sz="1400" dirty="0">
                <a:solidFill>
                  <a:srgbClr val="31313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name</a:t>
            </a:r>
            <a:endParaRPr lang="en-US" altLang="en-US" sz="1400" dirty="0"/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lang="en-US" altLang="en-US" sz="1400" dirty="0">
                <a:solidFill>
                  <a:srgbClr val="31313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  </a:t>
            </a:r>
            <a:r>
              <a:rPr lang="en-US" altLang="en-US" sz="1400" dirty="0">
                <a:solidFill>
                  <a:srgbClr val="0066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@</a:t>
            </a:r>
            <a:r>
              <a:rPr lang="en-US" altLang="en-US" sz="1400" dirty="0" err="1">
                <a:solidFill>
                  <a:srgbClr val="0066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cust_addr</a:t>
            </a:r>
            <a:r>
              <a:rPr lang="en-US" altLang="en-US" sz="1400" dirty="0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=</a:t>
            </a:r>
            <a:r>
              <a:rPr lang="en-US" altLang="en-US" sz="1400" dirty="0" err="1">
                <a:solidFill>
                  <a:srgbClr val="31313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addr</a:t>
            </a:r>
            <a:endParaRPr lang="en-US" altLang="en-US" sz="1400" dirty="0"/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lang="en-US" altLang="en-US" sz="1400" dirty="0">
                <a:solidFill>
                  <a:srgbClr val="31313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</a:t>
            </a:r>
            <a:r>
              <a:rPr lang="en-US" altLang="en-US" sz="1400" dirty="0">
                <a:solidFill>
                  <a:srgbClr val="00008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end</a:t>
            </a:r>
            <a:endParaRPr lang="en-US" altLang="en-US" sz="1400" dirty="0"/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lang="en-US" altLang="en-US" sz="1400" dirty="0">
                <a:solidFill>
                  <a:srgbClr val="31313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</a:t>
            </a:r>
            <a:r>
              <a:rPr lang="en-US" altLang="en-US" sz="1400" dirty="0" err="1">
                <a:solidFill>
                  <a:srgbClr val="00008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def</a:t>
            </a:r>
            <a:r>
              <a:rPr lang="en-US" altLang="en-US" sz="1400" dirty="0">
                <a:solidFill>
                  <a:srgbClr val="31313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altLang="en-US" sz="1400" dirty="0" err="1">
                <a:solidFill>
                  <a:srgbClr val="31313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display_details</a:t>
            </a:r>
            <a:r>
              <a:rPr lang="en-US" altLang="en-US" sz="1400" dirty="0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()</a:t>
            </a:r>
            <a:endParaRPr lang="en-US" altLang="en-US" sz="1400" dirty="0"/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lang="en-US" altLang="en-US" sz="1400" dirty="0">
                <a:solidFill>
                  <a:srgbClr val="31313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  puts </a:t>
            </a:r>
            <a:r>
              <a:rPr lang="en-US" altLang="en-US" sz="1400" dirty="0">
                <a:solidFill>
                  <a:srgbClr val="0088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"Customer id #@</a:t>
            </a:r>
            <a:r>
              <a:rPr lang="en-US" altLang="en-US" sz="1400" dirty="0" err="1">
                <a:solidFill>
                  <a:srgbClr val="0088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cust_id</a:t>
            </a:r>
            <a:r>
              <a:rPr lang="en-US" altLang="en-US" sz="1400" dirty="0">
                <a:solidFill>
                  <a:srgbClr val="0088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</a:t>
            </a:r>
            <a:endParaRPr lang="en-US" altLang="en-US" sz="1400" dirty="0"/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lang="en-US" altLang="en-US" sz="1400" dirty="0">
                <a:solidFill>
                  <a:srgbClr val="31313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  puts </a:t>
            </a:r>
            <a:r>
              <a:rPr lang="en-US" altLang="en-US" sz="1400" dirty="0">
                <a:solidFill>
                  <a:srgbClr val="0088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"Customer name #@</a:t>
            </a:r>
            <a:r>
              <a:rPr lang="en-US" altLang="en-US" sz="1400" dirty="0" err="1">
                <a:solidFill>
                  <a:srgbClr val="0088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cust_name</a:t>
            </a:r>
            <a:r>
              <a:rPr lang="en-US" altLang="en-US" sz="1400" dirty="0">
                <a:solidFill>
                  <a:srgbClr val="0088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</a:t>
            </a:r>
            <a:endParaRPr lang="en-US" altLang="en-US" sz="1400" dirty="0"/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lang="en-US" altLang="en-US" sz="1400" dirty="0">
                <a:solidFill>
                  <a:srgbClr val="31313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  puts </a:t>
            </a:r>
            <a:r>
              <a:rPr lang="en-US" altLang="en-US" sz="1400" dirty="0">
                <a:solidFill>
                  <a:srgbClr val="0088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"Customer address #@</a:t>
            </a:r>
            <a:r>
              <a:rPr lang="en-US" altLang="en-US" sz="1400" dirty="0" err="1">
                <a:solidFill>
                  <a:srgbClr val="0088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cust_addr</a:t>
            </a:r>
            <a:r>
              <a:rPr lang="en-US" altLang="en-US" sz="1400" dirty="0">
                <a:solidFill>
                  <a:srgbClr val="0088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</a:t>
            </a:r>
            <a:endParaRPr lang="en-US" altLang="en-US" sz="1400" dirty="0"/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lang="en-US" altLang="en-US" sz="1400" dirty="0">
                <a:solidFill>
                  <a:srgbClr val="31313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</a:t>
            </a:r>
            <a:r>
              <a:rPr lang="en-US" altLang="en-US" sz="1400" dirty="0">
                <a:solidFill>
                  <a:srgbClr val="00008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end</a:t>
            </a:r>
            <a:endParaRPr lang="en-US" altLang="en-US" sz="1400" dirty="0"/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lang="en-US" altLang="en-US" sz="1400" dirty="0">
                <a:solidFill>
                  <a:srgbClr val="31313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</a:t>
            </a:r>
            <a:r>
              <a:rPr lang="en-US" altLang="en-US" sz="1400" dirty="0" err="1">
                <a:solidFill>
                  <a:srgbClr val="00008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def</a:t>
            </a:r>
            <a:r>
              <a:rPr lang="en-US" altLang="en-US" sz="1400" dirty="0">
                <a:solidFill>
                  <a:srgbClr val="31313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altLang="en-US" sz="1400" dirty="0" err="1">
                <a:solidFill>
                  <a:srgbClr val="31313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total_no_of_customers</a:t>
            </a:r>
            <a:r>
              <a:rPr lang="en-US" altLang="en-US" sz="1400" dirty="0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()</a:t>
            </a:r>
            <a:endParaRPr lang="en-US" altLang="en-US" sz="1400" dirty="0"/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lang="en-US" altLang="en-US" sz="1400" dirty="0">
                <a:solidFill>
                  <a:srgbClr val="31313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   </a:t>
            </a:r>
            <a:r>
              <a:rPr lang="en-US" altLang="en-US" sz="1400" dirty="0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@</a:t>
            </a:r>
            <a:r>
              <a:rPr lang="en-US" altLang="en-US" sz="1400" dirty="0">
                <a:solidFill>
                  <a:srgbClr val="0066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@</a:t>
            </a:r>
            <a:r>
              <a:rPr lang="en-US" altLang="en-US" sz="1400" dirty="0" err="1">
                <a:solidFill>
                  <a:srgbClr val="0066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no_of_customers</a:t>
            </a:r>
            <a:r>
              <a:rPr lang="en-US" altLang="en-US" sz="1400" dirty="0">
                <a:solidFill>
                  <a:srgbClr val="31313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altLang="en-US" sz="1400" dirty="0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+=</a:t>
            </a:r>
            <a:r>
              <a:rPr lang="en-US" altLang="en-US" sz="1400" dirty="0">
                <a:solidFill>
                  <a:srgbClr val="31313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altLang="en-US" sz="1400" dirty="0">
                <a:solidFill>
                  <a:srgbClr val="0066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1</a:t>
            </a:r>
            <a:endParaRPr lang="en-US" altLang="en-US" sz="1400" dirty="0"/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lang="en-US" altLang="en-US" sz="1400" dirty="0">
                <a:solidFill>
                  <a:srgbClr val="31313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   puts </a:t>
            </a:r>
            <a:r>
              <a:rPr lang="en-US" altLang="en-US" sz="1400" dirty="0">
                <a:solidFill>
                  <a:srgbClr val="0088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"Total number of customers: #@@</a:t>
            </a:r>
            <a:r>
              <a:rPr lang="en-US" altLang="en-US" sz="1400" dirty="0" err="1">
                <a:solidFill>
                  <a:srgbClr val="0088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no_of_customers</a:t>
            </a:r>
            <a:r>
              <a:rPr lang="en-US" altLang="en-US" sz="1400" dirty="0">
                <a:solidFill>
                  <a:srgbClr val="0088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</a:t>
            </a:r>
            <a:endParaRPr lang="en-US" altLang="en-US" sz="1400" dirty="0"/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lang="en-US" altLang="en-US" sz="1400" dirty="0">
                <a:solidFill>
                  <a:srgbClr val="31313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</a:t>
            </a:r>
            <a:r>
              <a:rPr lang="en-US" altLang="en-US" sz="1400" dirty="0" smtClean="0">
                <a:solidFill>
                  <a:srgbClr val="00008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end</a:t>
            </a:r>
            <a:endParaRPr lang="en-US" altLang="en-US" sz="1400" dirty="0"/>
          </a:p>
        </p:txBody>
      </p:sp>
      <p:sp>
        <p:nvSpPr>
          <p:cNvPr id="6" name="TextBox 5"/>
          <p:cNvSpPr txBox="1"/>
          <p:nvPr/>
        </p:nvSpPr>
        <p:spPr>
          <a:xfrm>
            <a:off x="7512036" y="1904998"/>
            <a:ext cx="3724885" cy="1815882"/>
          </a:xfrm>
          <a:prstGeom prst="rect">
            <a:avLst/>
          </a:prstGeom>
          <a:solidFill>
            <a:srgbClr val="EAEAEA"/>
          </a:solidFill>
          <a:effectLst>
            <a:glow rad="101600">
              <a:schemeClr val="tx1">
                <a:lumMod val="50000"/>
                <a:lumOff val="50000"/>
                <a:alpha val="60000"/>
              </a:schemeClr>
            </a:glow>
            <a:softEdge rad="12700"/>
          </a:effectLst>
        </p:spPr>
        <p:txBody>
          <a:bodyPr wrap="square" rtlCol="0"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lang="en-US" altLang="en-US" sz="1400" dirty="0" smtClean="0">
                <a:solidFill>
                  <a:srgbClr val="88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# </a:t>
            </a:r>
            <a:r>
              <a:rPr lang="en-US" altLang="en-US" sz="1400" dirty="0">
                <a:solidFill>
                  <a:srgbClr val="88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Create Objects</a:t>
            </a:r>
            <a:endParaRPr lang="en-US" altLang="en-US" sz="1400" dirty="0"/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lang="en-US" altLang="en-US" sz="1400" dirty="0">
                <a:solidFill>
                  <a:srgbClr val="31313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cust1</a:t>
            </a:r>
            <a:r>
              <a:rPr lang="en-US" altLang="en-US" sz="1400" dirty="0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=</a:t>
            </a:r>
            <a:r>
              <a:rPr lang="en-US" altLang="en-US" sz="1400" dirty="0" err="1">
                <a:solidFill>
                  <a:srgbClr val="7F005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Customer</a:t>
            </a:r>
            <a:r>
              <a:rPr lang="en-US" altLang="en-US" sz="1400" dirty="0" err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.</a:t>
            </a:r>
            <a:r>
              <a:rPr lang="en-US" altLang="en-US" sz="1400" dirty="0" err="1">
                <a:solidFill>
                  <a:srgbClr val="00008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new</a:t>
            </a:r>
            <a:r>
              <a:rPr lang="en-US" altLang="en-US" sz="1400" dirty="0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</a:t>
            </a:r>
            <a:r>
              <a:rPr lang="en-US" altLang="en-US" sz="1400" dirty="0">
                <a:solidFill>
                  <a:srgbClr val="0088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"1"</a:t>
            </a:r>
            <a:r>
              <a:rPr lang="en-US" altLang="en-US" sz="1400" dirty="0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,</a:t>
            </a:r>
            <a:r>
              <a:rPr lang="en-US" altLang="en-US" sz="1400" dirty="0">
                <a:solidFill>
                  <a:srgbClr val="31313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altLang="en-US" sz="1400" dirty="0">
                <a:solidFill>
                  <a:srgbClr val="0088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"John"</a:t>
            </a:r>
            <a:r>
              <a:rPr lang="en-US" altLang="en-US" sz="1400" dirty="0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,</a:t>
            </a:r>
            <a:r>
              <a:rPr lang="en-US" altLang="en-US" sz="1400" dirty="0">
                <a:solidFill>
                  <a:srgbClr val="31313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altLang="en-US" sz="1400" dirty="0">
                <a:solidFill>
                  <a:srgbClr val="0088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"Wisdom Apartments, </a:t>
            </a:r>
            <a:r>
              <a:rPr lang="en-US" altLang="en-US" sz="1400" dirty="0" err="1">
                <a:solidFill>
                  <a:srgbClr val="0088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Ludhiya</a:t>
            </a:r>
            <a:r>
              <a:rPr lang="en-US" altLang="en-US" sz="1400" dirty="0">
                <a:solidFill>
                  <a:srgbClr val="0088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</a:t>
            </a:r>
            <a:r>
              <a:rPr lang="en-US" altLang="en-US" sz="1400" dirty="0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)</a:t>
            </a:r>
            <a:endParaRPr lang="en-US" altLang="en-US" sz="1400" dirty="0"/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lang="en-US" altLang="en-US" sz="1400" dirty="0">
                <a:solidFill>
                  <a:srgbClr val="31313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cust2</a:t>
            </a:r>
            <a:r>
              <a:rPr lang="en-US" altLang="en-US" sz="1400" dirty="0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=</a:t>
            </a:r>
            <a:r>
              <a:rPr lang="en-US" altLang="en-US" sz="1400" dirty="0" err="1">
                <a:solidFill>
                  <a:srgbClr val="7F005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Customer</a:t>
            </a:r>
            <a:r>
              <a:rPr lang="en-US" altLang="en-US" sz="1400" dirty="0" err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.</a:t>
            </a:r>
            <a:r>
              <a:rPr lang="en-US" altLang="en-US" sz="1400" dirty="0" err="1">
                <a:solidFill>
                  <a:srgbClr val="00008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new</a:t>
            </a:r>
            <a:r>
              <a:rPr lang="en-US" altLang="en-US" sz="1400" dirty="0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</a:t>
            </a:r>
            <a:r>
              <a:rPr lang="en-US" altLang="en-US" sz="1400" dirty="0">
                <a:solidFill>
                  <a:srgbClr val="0088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"2"</a:t>
            </a:r>
            <a:r>
              <a:rPr lang="en-US" altLang="en-US" sz="1400" dirty="0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,</a:t>
            </a:r>
            <a:r>
              <a:rPr lang="en-US" altLang="en-US" sz="1400" dirty="0">
                <a:solidFill>
                  <a:srgbClr val="31313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altLang="en-US" sz="1400" dirty="0">
                <a:solidFill>
                  <a:srgbClr val="0088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</a:t>
            </a:r>
            <a:r>
              <a:rPr lang="en-US" altLang="en-US" sz="1400" dirty="0" err="1">
                <a:solidFill>
                  <a:srgbClr val="0088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Poul</a:t>
            </a:r>
            <a:r>
              <a:rPr lang="en-US" altLang="en-US" sz="1400" dirty="0">
                <a:solidFill>
                  <a:srgbClr val="0088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</a:t>
            </a:r>
            <a:r>
              <a:rPr lang="en-US" altLang="en-US" sz="1400" dirty="0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,</a:t>
            </a:r>
            <a:r>
              <a:rPr lang="en-US" altLang="en-US" sz="1400" dirty="0">
                <a:solidFill>
                  <a:srgbClr val="31313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altLang="en-US" sz="1400" dirty="0">
                <a:solidFill>
                  <a:srgbClr val="0088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"New Empire road, </a:t>
            </a:r>
            <a:r>
              <a:rPr lang="en-US" altLang="en-US" sz="1400" dirty="0" err="1">
                <a:solidFill>
                  <a:srgbClr val="0088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Khandala</a:t>
            </a:r>
            <a:r>
              <a:rPr lang="en-US" altLang="en-US" sz="1400" dirty="0">
                <a:solidFill>
                  <a:srgbClr val="0088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</a:t>
            </a:r>
            <a:r>
              <a:rPr lang="en-US" altLang="en-US" sz="1400" dirty="0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)</a:t>
            </a:r>
            <a:endParaRPr lang="en-US" altLang="en-US" sz="1400" dirty="0"/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lang="en-US" altLang="en-US" sz="1400" dirty="0">
                <a:solidFill>
                  <a:srgbClr val="88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# Call Methods</a:t>
            </a:r>
            <a:endParaRPr lang="en-US" altLang="en-US" sz="1400" dirty="0"/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lang="en-US" altLang="en-US" sz="1400" dirty="0">
                <a:solidFill>
                  <a:srgbClr val="31313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cust1</a:t>
            </a:r>
            <a:r>
              <a:rPr lang="en-US" altLang="en-US" sz="1400" dirty="0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.</a:t>
            </a:r>
            <a:r>
              <a:rPr lang="en-US" altLang="en-US" sz="1400" dirty="0">
                <a:solidFill>
                  <a:srgbClr val="31313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total_no_of_customers</a:t>
            </a:r>
            <a:r>
              <a:rPr lang="en-US" altLang="en-US" sz="1400" dirty="0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()</a:t>
            </a:r>
            <a:endParaRPr lang="en-US" altLang="en-US" sz="1400" dirty="0"/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lang="en-US" altLang="en-US" sz="1400" dirty="0">
                <a:solidFill>
                  <a:srgbClr val="31313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cust2</a:t>
            </a:r>
            <a:r>
              <a:rPr lang="en-US" altLang="en-US" sz="1400" dirty="0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.</a:t>
            </a:r>
            <a:r>
              <a:rPr lang="en-US" altLang="en-US" sz="1400" dirty="0">
                <a:solidFill>
                  <a:srgbClr val="31313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total_no_of_customers</a:t>
            </a:r>
            <a:r>
              <a:rPr lang="en-US" altLang="en-US" sz="1400" dirty="0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()</a:t>
            </a:r>
            <a:endParaRPr lang="en-US" altLang="en-US" sz="1400" dirty="0"/>
          </a:p>
        </p:txBody>
      </p:sp>
      <p:pic>
        <p:nvPicPr>
          <p:cNvPr id="7" name="תמונה 3" descr="logo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8209" y="5911222"/>
            <a:ext cx="1890269" cy="679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72504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Arrays and Hashes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en-US" b="1" i="1" dirty="0" smtClean="0">
                <a:solidFill>
                  <a:schemeClr val="tx1"/>
                </a:solidFill>
                <a:latin typeface="Miriam" pitchFamily="34" charset="-79"/>
              </a:rPr>
              <a:t>Array</a:t>
            </a:r>
          </a:p>
          <a:p>
            <a:pPr marL="0" indent="0" algn="l">
              <a:buNone/>
            </a:pPr>
            <a:endParaRPr lang="en-US" b="1" i="1" dirty="0">
              <a:solidFill>
                <a:schemeClr val="tx1"/>
              </a:solidFill>
              <a:latin typeface="Miriam" pitchFamily="34" charset="-79"/>
            </a:endParaRPr>
          </a:p>
          <a:p>
            <a:pPr marL="0" indent="0" algn="l">
              <a:buNone/>
            </a:pPr>
            <a:endParaRPr lang="en-US" b="1" i="1" dirty="0" smtClean="0">
              <a:solidFill>
                <a:schemeClr val="tx1"/>
              </a:solidFill>
              <a:latin typeface="Miriam" pitchFamily="34" charset="-79"/>
            </a:endParaRPr>
          </a:p>
          <a:p>
            <a:pPr marL="0" indent="0" algn="l">
              <a:buNone/>
            </a:pPr>
            <a:endParaRPr lang="en-US" b="1" i="1" dirty="0" smtClean="0">
              <a:solidFill>
                <a:schemeClr val="tx1"/>
              </a:solidFill>
              <a:latin typeface="Miriam" pitchFamily="34" charset="-79"/>
            </a:endParaRPr>
          </a:p>
          <a:p>
            <a:pPr algn="l"/>
            <a:r>
              <a:rPr lang="en-US" b="1" i="1" dirty="0" smtClean="0">
                <a:solidFill>
                  <a:schemeClr val="tx1"/>
                </a:solidFill>
                <a:latin typeface="Miriam" pitchFamily="34" charset="-79"/>
              </a:rPr>
              <a:t>Hash</a:t>
            </a:r>
            <a:endParaRPr lang="he-IL" b="1" i="1" dirty="0" smtClean="0">
              <a:solidFill>
                <a:schemeClr val="tx1"/>
              </a:solidFill>
              <a:latin typeface="Miriam" pitchFamily="34" charset="-79"/>
            </a:endParaRPr>
          </a:p>
        </p:txBody>
      </p:sp>
      <p:pic>
        <p:nvPicPr>
          <p:cNvPr id="4" name="תמונה 3" descr="logo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8209" y="5911222"/>
            <a:ext cx="1890269" cy="679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28791" t="50909" r="43039" b="37589"/>
          <a:stretch/>
        </p:blipFill>
        <p:spPr>
          <a:xfrm>
            <a:off x="4433187" y="2133605"/>
            <a:ext cx="4692409" cy="107986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Picture 1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73" t="37277" r="43215" b="43319"/>
          <a:stretch/>
        </p:blipFill>
        <p:spPr bwMode="auto">
          <a:xfrm>
            <a:off x="4414094" y="3814354"/>
            <a:ext cx="4711499" cy="182898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19711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תמונה 3" descr="logo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8209" y="5911222"/>
            <a:ext cx="1890269" cy="679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592250" y="624110"/>
            <a:ext cx="8909366" cy="1280890"/>
          </a:xfrm>
        </p:spPr>
        <p:txBody>
          <a:bodyPr>
            <a:normAutofit/>
          </a:bodyPr>
          <a:lstStyle/>
          <a:p>
            <a:pPr algn="r" rtl="1"/>
            <a:r>
              <a:rPr lang="he-IL" b="1" dirty="0"/>
              <a:t>העברת פרמטרים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2551469" y="1905000"/>
            <a:ext cx="8950150" cy="3657600"/>
          </a:xfrm>
        </p:spPr>
        <p:txBody>
          <a:bodyPr>
            <a:normAutofit/>
          </a:bodyPr>
          <a:lstStyle/>
          <a:p>
            <a:pPr algn="r" rtl="1"/>
            <a:r>
              <a:rPr lang="he-IL" altLang="he-IL" i="1" dirty="0">
                <a:solidFill>
                  <a:schemeClr val="tx1"/>
                </a:solidFill>
                <a:latin typeface="Miriam" pitchFamily="34" charset="-79"/>
              </a:rPr>
              <a:t>העברת הפרמטרים לפונקציה </a:t>
            </a:r>
            <a:r>
              <a:rPr lang="he-IL" altLang="he-IL" i="1" dirty="0" smtClean="0">
                <a:solidFill>
                  <a:schemeClr val="tx1"/>
                </a:solidFill>
                <a:latin typeface="Miriam" pitchFamily="34" charset="-79"/>
              </a:rPr>
              <a:t>נעשית </a:t>
            </a:r>
            <a:r>
              <a:rPr lang="he-IL" altLang="he-IL" i="1" dirty="0">
                <a:solidFill>
                  <a:schemeClr val="tx1"/>
                </a:solidFill>
                <a:latin typeface="Miriam" pitchFamily="34" charset="-79"/>
              </a:rPr>
              <a:t>על פי מיקומם (</a:t>
            </a:r>
            <a:r>
              <a:rPr lang="en-US" altLang="he-IL" i="1" dirty="0">
                <a:solidFill>
                  <a:schemeClr val="tx1"/>
                </a:solidFill>
                <a:latin typeface="Miriam" pitchFamily="34" charset="-79"/>
              </a:rPr>
              <a:t>Positional Parameters</a:t>
            </a:r>
            <a:r>
              <a:rPr lang="he-IL" altLang="he-IL" i="1" dirty="0">
                <a:solidFill>
                  <a:schemeClr val="tx1"/>
                </a:solidFill>
                <a:latin typeface="Miriam" pitchFamily="34" charset="-79"/>
              </a:rPr>
              <a:t>).</a:t>
            </a:r>
          </a:p>
          <a:p>
            <a:pPr algn="r" rtl="1"/>
            <a:r>
              <a:rPr lang="he-IL" i="1" dirty="0">
                <a:solidFill>
                  <a:schemeClr val="tx1"/>
                </a:solidFill>
                <a:latin typeface="Miriam" pitchFamily="34" charset="-79"/>
              </a:rPr>
              <a:t>העברת הפרמטרים ברובי נעשית בשיטת :     </a:t>
            </a:r>
            <a:r>
              <a:rPr lang="en-US" i="1" dirty="0">
                <a:solidFill>
                  <a:schemeClr val="tx1"/>
                </a:solidFill>
                <a:latin typeface="Miriam" pitchFamily="34" charset="-79"/>
              </a:rPr>
              <a:t>pass-by-value</a:t>
            </a:r>
            <a:r>
              <a:rPr lang="he-IL" i="1" dirty="0">
                <a:solidFill>
                  <a:schemeClr val="tx1"/>
                </a:solidFill>
                <a:latin typeface="Miriam" pitchFamily="34" charset="-79"/>
              </a:rPr>
              <a:t>. </a:t>
            </a:r>
          </a:p>
          <a:p>
            <a:pPr algn="r" rtl="1"/>
            <a:r>
              <a:rPr lang="he-IL" altLang="he-IL" i="1" dirty="0" smtClean="0">
                <a:solidFill>
                  <a:schemeClr val="tx1"/>
                </a:solidFill>
                <a:latin typeface="Miriam" pitchFamily="34" charset="-79"/>
              </a:rPr>
              <a:t>ישנה אפשרות להעביר כמות לא מוגדרת מראש של פרמטרים ע"י סימון כוכבית לפני הפרמטר שהתקבל.</a:t>
            </a:r>
          </a:p>
          <a:p>
            <a:pPr algn="r" rtl="1"/>
            <a:r>
              <a:rPr lang="he-IL" altLang="he-IL" i="1" dirty="0" smtClean="0">
                <a:solidFill>
                  <a:schemeClr val="tx1"/>
                </a:solidFill>
                <a:latin typeface="Miriam" pitchFamily="34" charset="-79"/>
              </a:rPr>
              <a:t>ברובי אין שימוש במצביעים.</a:t>
            </a:r>
          </a:p>
          <a:p>
            <a:pPr marL="0" indent="0" algn="r" rtl="1">
              <a:buNone/>
            </a:pPr>
            <a:endParaRPr lang="en-US" altLang="he-IL" i="1" dirty="0" smtClean="0">
              <a:solidFill>
                <a:schemeClr val="tx1"/>
              </a:solidFill>
              <a:latin typeface="Miriam" pitchFamily="34" charset="-79"/>
            </a:endParaRPr>
          </a:p>
          <a:p>
            <a:pPr marL="0" indent="0" algn="r" rtl="1">
              <a:buNone/>
            </a:pPr>
            <a:endParaRPr lang="he-IL" altLang="he-IL" sz="2300" i="1" dirty="0" smtClean="0">
              <a:solidFill>
                <a:schemeClr val="tx1"/>
              </a:solidFill>
              <a:latin typeface="Miriam" pitchFamily="34" charset="-79"/>
            </a:endParaRPr>
          </a:p>
          <a:p>
            <a:pPr marL="0" indent="0" algn="r" rtl="1">
              <a:buNone/>
            </a:pPr>
            <a:r>
              <a:rPr lang="he-IL" altLang="he-IL" sz="2300" i="1" dirty="0" smtClean="0">
                <a:solidFill>
                  <a:schemeClr val="tx1"/>
                </a:solidFill>
                <a:latin typeface="Miriam" pitchFamily="34" charset="-79"/>
              </a:rPr>
              <a:t> </a:t>
            </a:r>
          </a:p>
          <a:p>
            <a:pPr marL="0" indent="0" algn="r" rtl="1">
              <a:buNone/>
            </a:pPr>
            <a:endParaRPr lang="he-IL" altLang="he-IL" sz="2300" i="1" dirty="0" smtClean="0">
              <a:solidFill>
                <a:schemeClr val="tx1"/>
              </a:solidFill>
              <a:latin typeface="Miriam" pitchFamily="34" charset="-79"/>
            </a:endParaRPr>
          </a:p>
          <a:p>
            <a:pPr algn="r" rtl="1"/>
            <a:endParaRPr lang="he-IL" i="1" dirty="0" smtClean="0">
              <a:solidFill>
                <a:schemeClr val="tx1"/>
              </a:solidFill>
              <a:latin typeface="Miriam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355816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תמונה 3" descr="logo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8209" y="5911222"/>
            <a:ext cx="1890269" cy="679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592250" y="624110"/>
            <a:ext cx="8909366" cy="1280890"/>
          </a:xfrm>
        </p:spPr>
        <p:txBody>
          <a:bodyPr>
            <a:normAutofit/>
          </a:bodyPr>
          <a:lstStyle/>
          <a:p>
            <a:pPr algn="l"/>
            <a:r>
              <a:rPr lang="en-US" b="1" dirty="0" smtClean="0"/>
              <a:t>   Methods</a:t>
            </a:r>
            <a:endParaRPr lang="he-IL" b="1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2590393" y="1656458"/>
            <a:ext cx="8913078" cy="3777622"/>
          </a:xfrm>
        </p:spPr>
        <p:txBody>
          <a:bodyPr>
            <a:normAutofit fontScale="25000" lnSpcReduction="20000"/>
          </a:bodyPr>
          <a:lstStyle/>
          <a:p>
            <a:pPr algn="r" rtl="1"/>
            <a:r>
              <a:rPr lang="he-IL" sz="7200" dirty="0" smtClean="0"/>
              <a:t>הגדרת פונקציה:</a:t>
            </a:r>
          </a:p>
          <a:p>
            <a:pPr marL="0" indent="0" algn="r" rtl="1">
              <a:buNone/>
            </a:pPr>
            <a:endParaRPr lang="he-IL" sz="7200" dirty="0" smtClean="0"/>
          </a:p>
          <a:p>
            <a:pPr algn="r" rtl="1"/>
            <a:r>
              <a:rPr lang="he-IL" sz="7200" dirty="0" smtClean="0"/>
              <a:t>קריאה לפונקציה:</a:t>
            </a:r>
          </a:p>
          <a:p>
            <a:pPr marL="0" indent="0" algn="r" rtl="1">
              <a:buNone/>
            </a:pPr>
            <a:endParaRPr lang="he-IL" sz="400" dirty="0" smtClean="0"/>
          </a:p>
          <a:p>
            <a:pPr marL="342900" lvl="1" indent="-342900" algn="r" rtl="1">
              <a:defRPr/>
            </a:pPr>
            <a:r>
              <a:rPr lang="he-IL" sz="7200" dirty="0"/>
              <a:t>כל פונקציה שייכת למחלקה מסוימת.</a:t>
            </a:r>
            <a:endParaRPr lang="he-IL" sz="7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r" rtl="1">
              <a:defRPr/>
            </a:pPr>
            <a:r>
              <a:rPr lang="he-IL" sz="7200" dirty="0" smtClean="0"/>
              <a:t>ישנה </a:t>
            </a:r>
            <a:r>
              <a:rPr lang="he-IL" sz="7200" dirty="0"/>
              <a:t>אפשרות לגשת אל פונקציה המוגדרת במחלקה ללא יצירת מופע. </a:t>
            </a:r>
            <a:endParaRPr lang="he-IL" sz="7200" dirty="0" smtClean="0"/>
          </a:p>
          <a:p>
            <a:pPr algn="r" rtl="1">
              <a:defRPr/>
            </a:pPr>
            <a:r>
              <a:rPr lang="he-IL" sz="7200" dirty="0" smtClean="0"/>
              <a:t>חובה </a:t>
            </a:r>
            <a:r>
              <a:rPr lang="he-IL" sz="7200" dirty="0"/>
              <a:t>לשלוח מספר מדויק של פרמטרים המתאימים לחתימת </a:t>
            </a:r>
            <a:r>
              <a:rPr lang="he-IL" sz="7200" dirty="0" smtClean="0"/>
              <a:t>הפונקציה.</a:t>
            </a:r>
          </a:p>
          <a:p>
            <a:pPr algn="r" rtl="1">
              <a:defRPr/>
            </a:pPr>
            <a:endParaRPr lang="he-IL" sz="7200" dirty="0" smtClean="0"/>
          </a:p>
          <a:p>
            <a:pPr marL="0" indent="0" algn="r" rtl="1">
              <a:buNone/>
              <a:defRPr/>
            </a:pPr>
            <a:endParaRPr lang="he-IL" sz="7200" dirty="0" smtClean="0"/>
          </a:p>
          <a:p>
            <a:pPr marL="0" indent="0" algn="r" rtl="1">
              <a:buNone/>
              <a:defRPr/>
            </a:pPr>
            <a:endParaRPr lang="he-IL" sz="7200" dirty="0" smtClean="0"/>
          </a:p>
          <a:p>
            <a:pPr algn="r" rtl="1">
              <a:defRPr/>
            </a:pPr>
            <a:r>
              <a:rPr lang="he-IL" sz="7200" dirty="0" smtClean="0"/>
              <a:t>ניתן </a:t>
            </a:r>
            <a:r>
              <a:rPr lang="he-IL" sz="7200" dirty="0"/>
              <a:t>לבצע השמה של ערכי ברירת מחדל. </a:t>
            </a:r>
            <a:endParaRPr lang="he-IL" sz="7200" dirty="0" smtClean="0"/>
          </a:p>
          <a:p>
            <a:pPr algn="r" rtl="1">
              <a:defRPr/>
            </a:pPr>
            <a:endParaRPr lang="he-IL" sz="7200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11993" t="32133" r="76806" b="63229"/>
          <a:stretch/>
        </p:blipFill>
        <p:spPr>
          <a:xfrm>
            <a:off x="2988909" y="1686789"/>
            <a:ext cx="4125654" cy="55080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11889" t="61059" r="74978" b="36476"/>
          <a:stretch/>
        </p:blipFill>
        <p:spPr>
          <a:xfrm>
            <a:off x="2988908" y="2411612"/>
            <a:ext cx="4109758" cy="25356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11994" t="41159" r="74771" b="54049"/>
          <a:stretch/>
        </p:blipFill>
        <p:spPr>
          <a:xfrm>
            <a:off x="2988910" y="3977966"/>
            <a:ext cx="4141553" cy="4929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l="11994" t="52301" r="74822" b="42907"/>
          <a:stretch/>
        </p:blipFill>
        <p:spPr>
          <a:xfrm>
            <a:off x="3004809" y="5235298"/>
            <a:ext cx="4125654" cy="49298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l="11889" t="69651" r="74978" b="28283"/>
          <a:stretch/>
        </p:blipFill>
        <p:spPr>
          <a:xfrm>
            <a:off x="2988910" y="4556005"/>
            <a:ext cx="4141553" cy="21257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48225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תמונה 3" descr="logo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8209" y="5911222"/>
            <a:ext cx="1890269" cy="679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592250" y="624110"/>
            <a:ext cx="8909366" cy="1280890"/>
          </a:xfrm>
        </p:spPr>
        <p:txBody>
          <a:bodyPr>
            <a:normAutofit/>
          </a:bodyPr>
          <a:lstStyle/>
          <a:p>
            <a:pPr algn="l"/>
            <a:r>
              <a:rPr lang="en-US" b="1" dirty="0"/>
              <a:t>Methods</a:t>
            </a:r>
            <a:endParaRPr lang="he-IL" b="1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2592250" y="1264554"/>
            <a:ext cx="8913078" cy="5117195"/>
          </a:xfrm>
        </p:spPr>
        <p:txBody>
          <a:bodyPr>
            <a:normAutofit/>
          </a:bodyPr>
          <a:lstStyle/>
          <a:p>
            <a:pPr algn="r" rtl="1">
              <a:defRPr/>
            </a:pPr>
            <a:r>
              <a:rPr lang="he-IL" sz="2100" dirty="0" smtClean="0"/>
              <a:t>ניתן </a:t>
            </a:r>
            <a:r>
              <a:rPr lang="he-IL" sz="2100" dirty="0"/>
              <a:t>לשלוח מספר רב של פרמטרים ולקבלם בפונקציה בתור מערך, ע"י השימוש באופרטור '*'. </a:t>
            </a:r>
            <a:endParaRPr lang="en-US" sz="2100" dirty="0" smtClean="0"/>
          </a:p>
          <a:p>
            <a:pPr algn="r" rtl="1">
              <a:defRPr/>
            </a:pPr>
            <a:endParaRPr lang="he-IL" dirty="0"/>
          </a:p>
          <a:p>
            <a:pPr marL="0" indent="0" algn="r" rtl="1">
              <a:buNone/>
            </a:pPr>
            <a:endParaRPr lang="en-US" i="1" dirty="0" smtClean="0">
              <a:solidFill>
                <a:schemeClr val="tx1"/>
              </a:solidFill>
              <a:latin typeface="Miriam" pitchFamily="34" charset="-79"/>
            </a:endParaRPr>
          </a:p>
          <a:p>
            <a:pPr marL="0" indent="0" algn="r" rtl="1">
              <a:buNone/>
            </a:pPr>
            <a:endParaRPr lang="en-US" i="1" dirty="0">
              <a:solidFill>
                <a:schemeClr val="tx1"/>
              </a:solidFill>
              <a:latin typeface="Miriam" pitchFamily="34" charset="-79"/>
            </a:endParaRPr>
          </a:p>
          <a:p>
            <a:pPr marL="0" indent="0" algn="r" rtl="1">
              <a:buNone/>
              <a:defRPr/>
            </a:pPr>
            <a:endParaRPr lang="en-US" dirty="0" smtClean="0"/>
          </a:p>
          <a:p>
            <a:pPr marL="0" indent="0" algn="r" rtl="1">
              <a:buNone/>
              <a:defRPr/>
            </a:pPr>
            <a:endParaRPr lang="he-IL" dirty="0"/>
          </a:p>
          <a:p>
            <a:pPr algn="r" rtl="1"/>
            <a:endParaRPr lang="en-US" sz="2100" dirty="0" smtClean="0"/>
          </a:p>
          <a:p>
            <a:pPr marL="0" indent="0" algn="r" rtl="1">
              <a:buNone/>
            </a:pPr>
            <a:endParaRPr lang="he-IL" sz="2100" dirty="0" smtClean="0"/>
          </a:p>
          <a:p>
            <a:pPr marL="0" indent="0" algn="r" rtl="1">
              <a:buNone/>
            </a:pPr>
            <a:endParaRPr lang="en-US" i="1" dirty="0" smtClean="0">
              <a:solidFill>
                <a:schemeClr val="tx1"/>
              </a:solidFill>
              <a:latin typeface="Miriam" pitchFamily="34" charset="-79"/>
            </a:endParaRPr>
          </a:p>
          <a:p>
            <a:pPr marL="0" indent="0" algn="r" rtl="1">
              <a:buNone/>
            </a:pPr>
            <a:endParaRPr lang="he-IL" i="1" dirty="0" smtClean="0">
              <a:solidFill>
                <a:schemeClr val="tx1"/>
              </a:solidFill>
              <a:latin typeface="Miriam" pitchFamily="34" charset="-79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11966" t="42951" r="71698" b="45925"/>
          <a:stretch/>
        </p:blipFill>
        <p:spPr>
          <a:xfrm>
            <a:off x="2694875" y="2114555"/>
            <a:ext cx="7631241" cy="170860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l="11951" t="62199" r="71762" b="25336"/>
          <a:stretch/>
        </p:blipFill>
        <p:spPr>
          <a:xfrm>
            <a:off x="2694874" y="4032706"/>
            <a:ext cx="7631241" cy="19145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8240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592250" y="624110"/>
            <a:ext cx="8909366" cy="1280890"/>
          </a:xfrm>
        </p:spPr>
        <p:txBody>
          <a:bodyPr>
            <a:normAutofit/>
          </a:bodyPr>
          <a:lstStyle/>
          <a:p>
            <a:pPr rtl="1"/>
            <a:r>
              <a:rPr lang="en-US" b="1" dirty="0" smtClean="0"/>
              <a:t>  Methods</a:t>
            </a:r>
            <a:endParaRPr lang="he-IL" b="1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2592250" y="1264554"/>
            <a:ext cx="8913078" cy="5117195"/>
          </a:xfrm>
        </p:spPr>
        <p:txBody>
          <a:bodyPr>
            <a:normAutofit/>
          </a:bodyPr>
          <a:lstStyle/>
          <a:p>
            <a:pPr algn="r" rtl="1"/>
            <a:r>
              <a:rPr lang="he-IL" sz="2100" dirty="0" smtClean="0"/>
              <a:t>כל הפונקציות מחזירות ערכים</a:t>
            </a:r>
            <a:r>
              <a:rPr lang="en-US" sz="2100" dirty="0" smtClean="0"/>
              <a:t> ,</a:t>
            </a:r>
            <a:r>
              <a:rPr lang="he-IL" sz="2100" dirty="0" smtClean="0"/>
              <a:t>ברירת המחדל של הערך המוחזר הוא הערך המושם האחרון בקוד הפונקציה.</a:t>
            </a:r>
            <a:endParaRPr lang="en-US" sz="2100" dirty="0" smtClean="0"/>
          </a:p>
          <a:p>
            <a:pPr algn="r" rtl="1"/>
            <a:endParaRPr lang="en-US" sz="2100" dirty="0"/>
          </a:p>
          <a:p>
            <a:pPr algn="r" rtl="1"/>
            <a:endParaRPr lang="en-US" sz="2100" dirty="0" smtClean="0"/>
          </a:p>
          <a:p>
            <a:pPr algn="r" rtl="1"/>
            <a:endParaRPr lang="en-US" sz="2100" dirty="0"/>
          </a:p>
          <a:p>
            <a:pPr algn="r" rtl="1"/>
            <a:r>
              <a:rPr lang="he-IL" sz="2100" dirty="0" smtClean="0"/>
              <a:t>פונקציה יכולה לא להחזיר ערך, להחזיר ערך אחד ולהחזיר מספר ערכים.</a:t>
            </a:r>
          </a:p>
          <a:p>
            <a:pPr algn="r" rtl="1"/>
            <a:endParaRPr lang="en-US" sz="2100" dirty="0" smtClean="0"/>
          </a:p>
          <a:p>
            <a:pPr marL="0" indent="0" algn="r" rtl="1">
              <a:buNone/>
            </a:pPr>
            <a:endParaRPr lang="he-IL" sz="2100" dirty="0" smtClean="0"/>
          </a:p>
          <a:p>
            <a:pPr marL="0" indent="0" algn="r" rtl="1">
              <a:buNone/>
            </a:pPr>
            <a:endParaRPr lang="en-US" i="1" dirty="0" smtClean="0">
              <a:solidFill>
                <a:schemeClr val="tx1"/>
              </a:solidFill>
              <a:latin typeface="Miriam" pitchFamily="34" charset="-79"/>
            </a:endParaRPr>
          </a:p>
          <a:p>
            <a:pPr marL="0" indent="0" algn="r" rtl="1">
              <a:buNone/>
            </a:pPr>
            <a:endParaRPr lang="en-US" i="1" dirty="0" smtClean="0">
              <a:solidFill>
                <a:schemeClr val="tx1"/>
              </a:solidFill>
              <a:latin typeface="Miriam" pitchFamily="34" charset="-79"/>
            </a:endParaRPr>
          </a:p>
          <a:p>
            <a:pPr marL="0" indent="0" algn="r" rtl="1">
              <a:buNone/>
            </a:pPr>
            <a:endParaRPr lang="he-IL" i="1" dirty="0" smtClean="0">
              <a:solidFill>
                <a:schemeClr val="tx1"/>
              </a:solidFill>
              <a:latin typeface="Miriam" pitchFamily="34" charset="-79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902791" y="1960673"/>
            <a:ext cx="3724885" cy="1169551"/>
          </a:xfrm>
          <a:prstGeom prst="rect">
            <a:avLst/>
          </a:prstGeom>
          <a:solidFill>
            <a:srgbClr val="EAEAEA"/>
          </a:solidFill>
          <a:effectLst>
            <a:glow rad="101600">
              <a:schemeClr val="tx1">
                <a:lumMod val="50000"/>
                <a:lumOff val="50000"/>
                <a:alpha val="60000"/>
              </a:schemeClr>
            </a:glow>
            <a:softEdge rad="12700"/>
          </a:effectLst>
        </p:spPr>
        <p:txBody>
          <a:bodyPr wrap="square" rtlCol="0">
            <a:spAutoFit/>
          </a:bodyPr>
          <a:lstStyle/>
          <a:p>
            <a:r>
              <a:rPr lang="en-US" sz="1400" dirty="0" err="1"/>
              <a:t>def</a:t>
            </a:r>
            <a:r>
              <a:rPr lang="en-US" sz="1400" dirty="0"/>
              <a:t> </a:t>
            </a:r>
            <a:r>
              <a:rPr lang="en-US" sz="1400" dirty="0" err="1"/>
              <a:t>func</a:t>
            </a:r>
            <a:r>
              <a:rPr lang="en-US" sz="1400" dirty="0"/>
              <a:t>()</a:t>
            </a:r>
          </a:p>
          <a:p>
            <a:r>
              <a:rPr lang="en-US" sz="1400" dirty="0"/>
              <a:t>    x=10</a:t>
            </a:r>
          </a:p>
          <a:p>
            <a:r>
              <a:rPr lang="en-US" sz="1400" dirty="0" smtClean="0"/>
              <a:t>End</a:t>
            </a:r>
          </a:p>
          <a:p>
            <a:endParaRPr lang="en-US" sz="1400" dirty="0"/>
          </a:p>
          <a:p>
            <a:r>
              <a:rPr lang="en-US" sz="1400" dirty="0"/>
              <a:t>Puts  </a:t>
            </a:r>
            <a:r>
              <a:rPr lang="en-US" sz="1400" dirty="0" err="1"/>
              <a:t>func</a:t>
            </a:r>
            <a:r>
              <a:rPr lang="en-US" sz="1400" dirty="0"/>
              <a:t>() -&gt; 10</a:t>
            </a:r>
          </a:p>
        </p:txBody>
      </p:sp>
      <p:pic>
        <p:nvPicPr>
          <p:cNvPr id="9" name="Content Placeholder 4"/>
          <p:cNvPicPr>
            <a:picLocks noChangeAspect="1"/>
          </p:cNvPicPr>
          <p:nvPr/>
        </p:nvPicPr>
        <p:blipFill rotWithShape="1">
          <a:blip r:embed="rId2"/>
          <a:srcRect l="11965" t="37387" r="76510" b="49605"/>
          <a:stretch/>
        </p:blipFill>
        <p:spPr>
          <a:xfrm>
            <a:off x="2828191" y="4014215"/>
            <a:ext cx="3799485" cy="140970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Content Placeholder 4"/>
          <p:cNvPicPr>
            <a:picLocks noChangeAspect="1"/>
          </p:cNvPicPr>
          <p:nvPr/>
        </p:nvPicPr>
        <p:blipFill rotWithShape="1">
          <a:blip r:embed="rId2"/>
          <a:srcRect l="11936" t="57021" r="78243" b="22339"/>
          <a:stretch/>
        </p:blipFill>
        <p:spPr>
          <a:xfrm>
            <a:off x="7754250" y="4014210"/>
            <a:ext cx="3237658" cy="223689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" name="תמונה 3" descr="logo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8209" y="5911222"/>
            <a:ext cx="1890269" cy="679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20190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8538" y="1620253"/>
            <a:ext cx="8913078" cy="4290969"/>
          </a:xfrm>
        </p:spPr>
        <p:txBody>
          <a:bodyPr/>
          <a:lstStyle/>
          <a:p>
            <a:pPr algn="r" rtl="1">
              <a:lnSpc>
                <a:spcPct val="150000"/>
              </a:lnSpc>
            </a:pPr>
            <a:r>
              <a:rPr lang="he-IL" dirty="0" smtClean="0"/>
              <a:t>נהוג </a:t>
            </a:r>
            <a:r>
              <a:rPr lang="he-IL" dirty="0"/>
              <a:t>להוסיף ? בסוף שם המתודה אם היא מחזירה ערך בוליאני</a:t>
            </a:r>
            <a:r>
              <a:rPr lang="he-IL" dirty="0" smtClean="0"/>
              <a:t>.</a:t>
            </a:r>
          </a:p>
          <a:p>
            <a:pPr algn="r" rtl="1">
              <a:lnSpc>
                <a:spcPct val="150000"/>
              </a:lnSpc>
            </a:pPr>
            <a:endParaRPr lang="he-IL" dirty="0" smtClean="0"/>
          </a:p>
          <a:p>
            <a:pPr algn="r" rtl="1">
              <a:lnSpc>
                <a:spcPct val="150000"/>
              </a:lnSpc>
            </a:pPr>
            <a:endParaRPr lang="he-IL" dirty="0" smtClean="0"/>
          </a:p>
          <a:p>
            <a:pPr algn="r" rtl="1">
              <a:lnSpc>
                <a:spcPct val="150000"/>
              </a:lnSpc>
            </a:pPr>
            <a:endParaRPr lang="he-IL" dirty="0" smtClean="0"/>
          </a:p>
          <a:p>
            <a:pPr algn="r" rtl="1">
              <a:lnSpc>
                <a:spcPct val="150000"/>
              </a:lnSpc>
            </a:pPr>
            <a:endParaRPr lang="he-IL" dirty="0" smtClean="0"/>
          </a:p>
          <a:p>
            <a:pPr algn="r" rtl="1">
              <a:lnSpc>
                <a:spcPct val="150000"/>
              </a:lnSpc>
            </a:pPr>
            <a:r>
              <a:rPr lang="he-IL" dirty="0" smtClean="0"/>
              <a:t>ברובי ניתן לכתוב רקורסיות</a:t>
            </a:r>
            <a:endParaRPr lang="he-IL" dirty="0"/>
          </a:p>
          <a:p>
            <a:pPr algn="r" rtl="1"/>
            <a:endParaRPr lang="en-US" dirty="0"/>
          </a:p>
        </p:txBody>
      </p:sp>
      <p:pic>
        <p:nvPicPr>
          <p:cNvPr id="4" name="תמונה 1"/>
          <p:cNvPicPr/>
          <p:nvPr/>
        </p:nvPicPr>
        <p:blipFill rotWithShape="1">
          <a:blip r:embed="rId2"/>
          <a:srcRect l="19870" t="61201" r="34928" b="27949"/>
          <a:stretch/>
        </p:blipFill>
        <p:spPr bwMode="auto">
          <a:xfrm>
            <a:off x="2588540" y="4912546"/>
            <a:ext cx="8404113" cy="99868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תמונה 3" descr="logo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8209" y="5943306"/>
            <a:ext cx="1890269" cy="679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תמונה 1"/>
          <p:cNvPicPr/>
          <p:nvPr/>
        </p:nvPicPr>
        <p:blipFill rotWithShape="1">
          <a:blip r:embed="rId4"/>
          <a:srcRect l="9258" t="61883" r="36547" b="30924"/>
          <a:stretch/>
        </p:blipFill>
        <p:spPr bwMode="auto">
          <a:xfrm>
            <a:off x="2588538" y="2256064"/>
            <a:ext cx="5698276" cy="42495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תמונה 2"/>
          <p:cNvPicPr/>
          <p:nvPr/>
        </p:nvPicPr>
        <p:blipFill rotWithShape="1">
          <a:blip r:embed="rId5"/>
          <a:srcRect l="15807" t="31744" r="15095" b="37751"/>
          <a:stretch/>
        </p:blipFill>
        <p:spPr bwMode="auto">
          <a:xfrm>
            <a:off x="2588538" y="2930465"/>
            <a:ext cx="5698276" cy="139759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178354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8"/>
          <p:cNvGrpSpPr/>
          <p:nvPr/>
        </p:nvGrpSpPr>
        <p:grpSpPr>
          <a:xfrm>
            <a:off x="9634791" y="926505"/>
            <a:ext cx="1195490" cy="1217171"/>
            <a:chOff x="8193507" y="2001321"/>
            <a:chExt cx="1195801" cy="1217171"/>
          </a:xfrm>
        </p:grpSpPr>
        <p:pic>
          <p:nvPicPr>
            <p:cNvPr id="5" name="תמונה 3" descr="logo.gif">
              <a:hlinkClick r:id="rId3" action="ppaction://hlinksldjump"/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9150"/>
            <a:stretch/>
          </p:blipFill>
          <p:spPr bwMode="auto">
            <a:xfrm>
              <a:off x="8351838" y="2001321"/>
              <a:ext cx="977310" cy="11389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TextBox 5"/>
            <p:cNvSpPr txBox="1"/>
            <p:nvPr/>
          </p:nvSpPr>
          <p:spPr>
            <a:xfrm>
              <a:off x="8193507" y="2849160"/>
              <a:ext cx="11958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e-IL" b="1" dirty="0" smtClean="0"/>
                <a:t>היסטוריה</a:t>
              </a:r>
              <a:endParaRPr lang="en-US" b="1" dirty="0"/>
            </a:p>
          </p:txBody>
        </p:sp>
      </p:grpSp>
      <p:grpSp>
        <p:nvGrpSpPr>
          <p:cNvPr id="3" name="Group 9"/>
          <p:cNvGrpSpPr/>
          <p:nvPr/>
        </p:nvGrpSpPr>
        <p:grpSpPr>
          <a:xfrm>
            <a:off x="9634790" y="2255970"/>
            <a:ext cx="1195490" cy="1217171"/>
            <a:chOff x="8193507" y="2001321"/>
            <a:chExt cx="1195801" cy="1217171"/>
          </a:xfrm>
        </p:grpSpPr>
        <p:pic>
          <p:nvPicPr>
            <p:cNvPr id="11" name="תמונה 3" descr="logo.gif">
              <a:hlinkClick r:id="rId5" action="ppaction://hlinksldjump"/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9150"/>
            <a:stretch/>
          </p:blipFill>
          <p:spPr bwMode="auto">
            <a:xfrm>
              <a:off x="8351838" y="2001321"/>
              <a:ext cx="977310" cy="11389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TextBox 11"/>
            <p:cNvSpPr txBox="1"/>
            <p:nvPr/>
          </p:nvSpPr>
          <p:spPr>
            <a:xfrm>
              <a:off x="8193507" y="2849160"/>
              <a:ext cx="11958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he-IL" b="1" dirty="0" smtClean="0"/>
                <a:t>גרסאות</a:t>
              </a:r>
              <a:endParaRPr lang="en-US" b="1" dirty="0"/>
            </a:p>
          </p:txBody>
        </p:sp>
      </p:grpSp>
      <p:grpSp>
        <p:nvGrpSpPr>
          <p:cNvPr id="4" name="Group 15"/>
          <p:cNvGrpSpPr/>
          <p:nvPr/>
        </p:nvGrpSpPr>
        <p:grpSpPr>
          <a:xfrm>
            <a:off x="9350114" y="3701789"/>
            <a:ext cx="1480164" cy="1234519"/>
            <a:chOff x="7908759" y="2001321"/>
            <a:chExt cx="1480550" cy="1234519"/>
          </a:xfrm>
        </p:grpSpPr>
        <p:pic>
          <p:nvPicPr>
            <p:cNvPr id="17" name="תמונה 3" descr="logo.gif">
              <a:hlinkClick r:id="rId6" action="ppaction://hlinksldjump"/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9150"/>
            <a:stretch/>
          </p:blipFill>
          <p:spPr bwMode="auto">
            <a:xfrm>
              <a:off x="8351838" y="2001321"/>
              <a:ext cx="977310" cy="11389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" name="TextBox 17"/>
            <p:cNvSpPr txBox="1"/>
            <p:nvPr/>
          </p:nvSpPr>
          <p:spPr>
            <a:xfrm>
              <a:off x="7908759" y="2897286"/>
              <a:ext cx="148055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e-IL" sz="1600" b="1" dirty="0" smtClean="0"/>
                <a:t>מאפייני השפה</a:t>
              </a:r>
              <a:endParaRPr lang="en-US" sz="1600" b="1" dirty="0"/>
            </a:p>
          </p:txBody>
        </p:sp>
      </p:grpSp>
      <p:grpSp>
        <p:nvGrpSpPr>
          <p:cNvPr id="7" name="Group 18"/>
          <p:cNvGrpSpPr/>
          <p:nvPr/>
        </p:nvGrpSpPr>
        <p:grpSpPr>
          <a:xfrm>
            <a:off x="9173696" y="5031254"/>
            <a:ext cx="1656582" cy="1217171"/>
            <a:chOff x="7732295" y="2001321"/>
            <a:chExt cx="1657014" cy="1217171"/>
          </a:xfrm>
        </p:grpSpPr>
        <p:pic>
          <p:nvPicPr>
            <p:cNvPr id="20" name="תמונה 3" descr="logo.gif">
              <a:hlinkClick r:id="rId7" action="ppaction://hlinksldjump"/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9150"/>
            <a:stretch/>
          </p:blipFill>
          <p:spPr bwMode="auto">
            <a:xfrm>
              <a:off x="8351838" y="2001321"/>
              <a:ext cx="977310" cy="11389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" name="TextBox 20"/>
            <p:cNvSpPr txBox="1"/>
            <p:nvPr/>
          </p:nvSpPr>
          <p:spPr>
            <a:xfrm>
              <a:off x="7732295" y="2849160"/>
              <a:ext cx="16570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he-IL" b="1" dirty="0" smtClean="0"/>
                <a:t>מנגנוני השפה</a:t>
              </a:r>
              <a:endParaRPr lang="en-US" b="1" dirty="0"/>
            </a:p>
          </p:txBody>
        </p:sp>
      </p:grpSp>
      <p:grpSp>
        <p:nvGrpSpPr>
          <p:cNvPr id="8" name="Group 21"/>
          <p:cNvGrpSpPr/>
          <p:nvPr/>
        </p:nvGrpSpPr>
        <p:grpSpPr>
          <a:xfrm>
            <a:off x="6351025" y="926505"/>
            <a:ext cx="2153759" cy="1217171"/>
            <a:chOff x="7234990" y="2001321"/>
            <a:chExt cx="2154320" cy="1217171"/>
          </a:xfrm>
        </p:grpSpPr>
        <p:pic>
          <p:nvPicPr>
            <p:cNvPr id="23" name="תמונה 3" descr="logo.gif">
              <a:hlinkClick r:id="rId8" action="ppaction://hlinksldjump"/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9150"/>
            <a:stretch/>
          </p:blipFill>
          <p:spPr bwMode="auto">
            <a:xfrm>
              <a:off x="8351838" y="2001321"/>
              <a:ext cx="977310" cy="11389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4" name="TextBox 23"/>
            <p:cNvSpPr txBox="1"/>
            <p:nvPr/>
          </p:nvSpPr>
          <p:spPr>
            <a:xfrm>
              <a:off x="7234990" y="2849160"/>
              <a:ext cx="21543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he-IL" b="1" dirty="0" smtClean="0"/>
                <a:t>מנגנון הטיפוסים</a:t>
              </a:r>
              <a:endParaRPr lang="en-US" b="1" dirty="0"/>
            </a:p>
          </p:txBody>
        </p:sp>
      </p:grpSp>
      <p:grpSp>
        <p:nvGrpSpPr>
          <p:cNvPr id="9" name="Group 24"/>
          <p:cNvGrpSpPr/>
          <p:nvPr/>
        </p:nvGrpSpPr>
        <p:grpSpPr>
          <a:xfrm>
            <a:off x="7189957" y="2255970"/>
            <a:ext cx="1254682" cy="1222608"/>
            <a:chOff x="8074140" y="2001321"/>
            <a:chExt cx="1255008" cy="1222608"/>
          </a:xfrm>
        </p:grpSpPr>
        <p:pic>
          <p:nvPicPr>
            <p:cNvPr id="26" name="תמונה 3" descr="logo.gif">
              <a:hlinkClick r:id="rId9" action="ppaction://hlinksldjump"/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9150"/>
            <a:stretch/>
          </p:blipFill>
          <p:spPr bwMode="auto">
            <a:xfrm>
              <a:off x="8351838" y="2001321"/>
              <a:ext cx="977310" cy="11389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" name="TextBox 26"/>
            <p:cNvSpPr txBox="1"/>
            <p:nvPr/>
          </p:nvSpPr>
          <p:spPr>
            <a:xfrm>
              <a:off x="8074140" y="2854597"/>
              <a:ext cx="11958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Scope</a:t>
              </a:r>
              <a:endParaRPr lang="en-US" b="1" dirty="0"/>
            </a:p>
          </p:txBody>
        </p:sp>
      </p:grpSp>
      <p:grpSp>
        <p:nvGrpSpPr>
          <p:cNvPr id="10" name="Group 27"/>
          <p:cNvGrpSpPr/>
          <p:nvPr/>
        </p:nvGrpSpPr>
        <p:grpSpPr>
          <a:xfrm>
            <a:off x="6960464" y="3701789"/>
            <a:ext cx="1544316" cy="1249255"/>
            <a:chOff x="7844591" y="2001321"/>
            <a:chExt cx="1544718" cy="1249255"/>
          </a:xfrm>
        </p:grpSpPr>
        <p:pic>
          <p:nvPicPr>
            <p:cNvPr id="29" name="תמונה 3" descr="logo.gif">
              <a:hlinkClick r:id="rId10" action="ppaction://hlinksldjump"/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9150"/>
            <a:stretch/>
          </p:blipFill>
          <p:spPr bwMode="auto">
            <a:xfrm>
              <a:off x="8351838" y="2001321"/>
              <a:ext cx="977310" cy="11389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0" name="TextBox 29"/>
            <p:cNvSpPr txBox="1"/>
            <p:nvPr/>
          </p:nvSpPr>
          <p:spPr>
            <a:xfrm>
              <a:off x="7844591" y="2881244"/>
              <a:ext cx="15447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err="1" smtClean="0"/>
                <a:t>Array&amp;Hash</a:t>
              </a:r>
              <a:endParaRPr lang="en-US" b="1" dirty="0"/>
            </a:p>
          </p:txBody>
        </p:sp>
      </p:grpSp>
      <p:grpSp>
        <p:nvGrpSpPr>
          <p:cNvPr id="13" name="Group 30"/>
          <p:cNvGrpSpPr/>
          <p:nvPr/>
        </p:nvGrpSpPr>
        <p:grpSpPr>
          <a:xfrm>
            <a:off x="6351023" y="5031254"/>
            <a:ext cx="2153756" cy="1185087"/>
            <a:chOff x="7234991" y="2001321"/>
            <a:chExt cx="2154317" cy="1185087"/>
          </a:xfrm>
        </p:grpSpPr>
        <p:pic>
          <p:nvPicPr>
            <p:cNvPr id="32" name="תמונה 3" descr="logo.gif">
              <a:hlinkClick r:id="rId11" action="ppaction://hlinksldjump"/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9150"/>
            <a:stretch/>
          </p:blipFill>
          <p:spPr bwMode="auto">
            <a:xfrm>
              <a:off x="8351838" y="2001321"/>
              <a:ext cx="977310" cy="11389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3" name="TextBox 32"/>
            <p:cNvSpPr txBox="1"/>
            <p:nvPr/>
          </p:nvSpPr>
          <p:spPr>
            <a:xfrm>
              <a:off x="7234991" y="2817076"/>
              <a:ext cx="21543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he-IL" b="1" dirty="0" smtClean="0"/>
                <a:t>העברת פרמטרים</a:t>
              </a:r>
              <a:endParaRPr lang="en-US" b="1" dirty="0"/>
            </a:p>
          </p:txBody>
        </p:sp>
      </p:grpSp>
      <p:grpSp>
        <p:nvGrpSpPr>
          <p:cNvPr id="14" name="Group 33"/>
          <p:cNvGrpSpPr/>
          <p:nvPr/>
        </p:nvGrpSpPr>
        <p:grpSpPr>
          <a:xfrm>
            <a:off x="5029856" y="926505"/>
            <a:ext cx="1195490" cy="1249255"/>
            <a:chOff x="8193507" y="2001321"/>
            <a:chExt cx="1195801" cy="1249255"/>
          </a:xfrm>
        </p:grpSpPr>
        <p:pic>
          <p:nvPicPr>
            <p:cNvPr id="35" name="תמונה 3" descr="logo.gif">
              <a:hlinkClick r:id="rId12" action="ppaction://hlinksldjump"/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9150"/>
            <a:stretch/>
          </p:blipFill>
          <p:spPr bwMode="auto">
            <a:xfrm>
              <a:off x="8351838" y="2001321"/>
              <a:ext cx="977310" cy="11389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6" name="TextBox 35">
              <a:hlinkClick r:id="rId12" action="ppaction://hlinksldjump"/>
            </p:cNvPr>
            <p:cNvSpPr txBox="1"/>
            <p:nvPr/>
          </p:nvSpPr>
          <p:spPr>
            <a:xfrm>
              <a:off x="8193507" y="2881244"/>
              <a:ext cx="11958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Methods</a:t>
              </a:r>
              <a:endParaRPr lang="en-US" b="1" dirty="0"/>
            </a:p>
          </p:txBody>
        </p:sp>
      </p:grpSp>
      <p:grpSp>
        <p:nvGrpSpPr>
          <p:cNvPr id="16" name="Group 39"/>
          <p:cNvGrpSpPr/>
          <p:nvPr/>
        </p:nvGrpSpPr>
        <p:grpSpPr>
          <a:xfrm>
            <a:off x="4945011" y="2309944"/>
            <a:ext cx="1480164" cy="1234519"/>
            <a:chOff x="8168800" y="2001321"/>
            <a:chExt cx="1480550" cy="1234519"/>
          </a:xfrm>
        </p:grpSpPr>
        <p:pic>
          <p:nvPicPr>
            <p:cNvPr id="41" name="תמונה 3" descr="logo.gif">
              <a:hlinkClick r:id="rId13" action="ppaction://hlinksldjump"/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9150"/>
            <a:stretch/>
          </p:blipFill>
          <p:spPr bwMode="auto">
            <a:xfrm>
              <a:off x="8351838" y="2001321"/>
              <a:ext cx="977310" cy="11389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2" name="TextBox 41">
              <a:hlinkClick r:id="rId13" action="ppaction://hlinksldjump"/>
            </p:cNvPr>
            <p:cNvSpPr txBox="1"/>
            <p:nvPr/>
          </p:nvSpPr>
          <p:spPr>
            <a:xfrm>
              <a:off x="8168800" y="2897286"/>
              <a:ext cx="148055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600" b="1" dirty="0" smtClean="0"/>
                <a:t>Conditions    </a:t>
              </a:r>
              <a:endParaRPr lang="en-US" sz="1600" b="1" dirty="0"/>
            </a:p>
          </p:txBody>
        </p:sp>
      </p:grpSp>
      <p:grpSp>
        <p:nvGrpSpPr>
          <p:cNvPr id="19" name="Group 42"/>
          <p:cNvGrpSpPr/>
          <p:nvPr/>
        </p:nvGrpSpPr>
        <p:grpSpPr>
          <a:xfrm>
            <a:off x="4458548" y="3619339"/>
            <a:ext cx="1656582" cy="1217171"/>
            <a:chOff x="7732295" y="2001321"/>
            <a:chExt cx="1657014" cy="1217171"/>
          </a:xfrm>
        </p:grpSpPr>
        <p:pic>
          <p:nvPicPr>
            <p:cNvPr id="44" name="תמונה 3" descr="logo.gif">
              <a:hlinkClick r:id="rId14" action="ppaction://hlinksldjump"/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9150"/>
            <a:stretch/>
          </p:blipFill>
          <p:spPr bwMode="auto">
            <a:xfrm>
              <a:off x="8351838" y="2001321"/>
              <a:ext cx="977310" cy="11389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5" name="TextBox 44"/>
            <p:cNvSpPr txBox="1"/>
            <p:nvPr/>
          </p:nvSpPr>
          <p:spPr>
            <a:xfrm>
              <a:off x="7732295" y="2849160"/>
              <a:ext cx="16570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b="1" dirty="0" smtClean="0"/>
                <a:t>Loops </a:t>
              </a:r>
              <a:endParaRPr lang="en-US" b="1" dirty="0"/>
            </a:p>
          </p:txBody>
        </p:sp>
      </p:grpSp>
      <p:grpSp>
        <p:nvGrpSpPr>
          <p:cNvPr id="22" name="Group 45"/>
          <p:cNvGrpSpPr/>
          <p:nvPr/>
        </p:nvGrpSpPr>
        <p:grpSpPr>
          <a:xfrm>
            <a:off x="4968711" y="5022895"/>
            <a:ext cx="1195490" cy="1249255"/>
            <a:chOff x="8193507" y="2001321"/>
            <a:chExt cx="1195801" cy="1249255"/>
          </a:xfrm>
        </p:grpSpPr>
        <p:pic>
          <p:nvPicPr>
            <p:cNvPr id="47" name="תמונה 3" descr="logo.gif">
              <a:hlinkClick r:id="rId15" action="ppaction://hlinksldjump"/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9150"/>
            <a:stretch/>
          </p:blipFill>
          <p:spPr bwMode="auto">
            <a:xfrm>
              <a:off x="8351838" y="2001321"/>
              <a:ext cx="977310" cy="11389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8" name="TextBox 47">
              <a:hlinkClick r:id="rId15" action="ppaction://hlinksldjump"/>
            </p:cNvPr>
            <p:cNvSpPr txBox="1"/>
            <p:nvPr/>
          </p:nvSpPr>
          <p:spPr>
            <a:xfrm>
              <a:off x="8193507" y="2881244"/>
              <a:ext cx="11958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he-IL" b="1" dirty="0" smtClean="0"/>
                <a:t>  יתרונות</a:t>
              </a:r>
              <a:endParaRPr lang="en-US" b="1" dirty="0"/>
            </a:p>
          </p:txBody>
        </p:sp>
      </p:grpSp>
      <p:grpSp>
        <p:nvGrpSpPr>
          <p:cNvPr id="25" name="Group 48"/>
          <p:cNvGrpSpPr/>
          <p:nvPr/>
        </p:nvGrpSpPr>
        <p:grpSpPr>
          <a:xfrm>
            <a:off x="1650466" y="952350"/>
            <a:ext cx="2360210" cy="1217171"/>
            <a:chOff x="7028484" y="2001321"/>
            <a:chExt cx="2360825" cy="1217171"/>
          </a:xfrm>
        </p:grpSpPr>
        <p:pic>
          <p:nvPicPr>
            <p:cNvPr id="50" name="תמונה 3" descr="logo.gif">
              <a:hlinkClick r:id="rId16" action="ppaction://hlinksldjump"/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9150"/>
            <a:stretch/>
          </p:blipFill>
          <p:spPr bwMode="auto">
            <a:xfrm>
              <a:off x="8351838" y="2001321"/>
              <a:ext cx="977310" cy="11389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1" name="TextBox 50"/>
            <p:cNvSpPr txBox="1"/>
            <p:nvPr/>
          </p:nvSpPr>
          <p:spPr>
            <a:xfrm>
              <a:off x="7028484" y="2849160"/>
              <a:ext cx="23608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he-IL" b="1" dirty="0" smtClean="0"/>
                <a:t>חסרונות</a:t>
              </a:r>
              <a:endParaRPr lang="en-US" b="1" dirty="0"/>
            </a:p>
          </p:txBody>
        </p:sp>
      </p:grpSp>
      <p:grpSp>
        <p:nvGrpSpPr>
          <p:cNvPr id="28" name="Group 51"/>
          <p:cNvGrpSpPr/>
          <p:nvPr/>
        </p:nvGrpSpPr>
        <p:grpSpPr>
          <a:xfrm>
            <a:off x="2470366" y="2309944"/>
            <a:ext cx="1480164" cy="1234519"/>
            <a:chOff x="7908759" y="2001321"/>
            <a:chExt cx="1480550" cy="1234519"/>
          </a:xfrm>
        </p:grpSpPr>
        <p:pic>
          <p:nvPicPr>
            <p:cNvPr id="53" name="תמונה 3" descr="logo.gif">
              <a:hlinkClick r:id="rId17" action="ppaction://hlinksldjump"/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9150"/>
            <a:stretch/>
          </p:blipFill>
          <p:spPr bwMode="auto">
            <a:xfrm>
              <a:off x="8351838" y="2001321"/>
              <a:ext cx="977310" cy="11389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4" name="TextBox 53">
              <a:hlinkClick r:id="rId17" action="ppaction://hlinksldjump"/>
            </p:cNvPr>
            <p:cNvSpPr txBox="1"/>
            <p:nvPr/>
          </p:nvSpPr>
          <p:spPr>
            <a:xfrm>
              <a:off x="7908759" y="2897286"/>
              <a:ext cx="148055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he-IL" sz="1600" b="1" dirty="0" smtClean="0"/>
                <a:t>  סיכום</a:t>
              </a:r>
              <a:endParaRPr lang="en-US" sz="1600" b="1" dirty="0"/>
            </a:p>
          </p:txBody>
        </p:sp>
      </p:grpSp>
      <p:grpSp>
        <p:nvGrpSpPr>
          <p:cNvPr id="31" name="Group 54"/>
          <p:cNvGrpSpPr/>
          <p:nvPr/>
        </p:nvGrpSpPr>
        <p:grpSpPr>
          <a:xfrm>
            <a:off x="2320864" y="3605410"/>
            <a:ext cx="1656582" cy="1217171"/>
            <a:chOff x="7732295" y="2001321"/>
            <a:chExt cx="1657014" cy="1217171"/>
          </a:xfrm>
        </p:grpSpPr>
        <p:pic>
          <p:nvPicPr>
            <p:cNvPr id="56" name="תמונה 3" descr="logo.gif">
              <a:hlinkClick r:id="rId18" action="ppaction://hlinksldjump"/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9150"/>
            <a:stretch/>
          </p:blipFill>
          <p:spPr bwMode="auto">
            <a:xfrm>
              <a:off x="8351838" y="2001321"/>
              <a:ext cx="977310" cy="11389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7" name="TextBox 56"/>
            <p:cNvSpPr txBox="1"/>
            <p:nvPr/>
          </p:nvSpPr>
          <p:spPr>
            <a:xfrm>
              <a:off x="7732295" y="2849160"/>
              <a:ext cx="16570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he-IL" b="1" dirty="0" smtClean="0"/>
                <a:t>  מקורות</a:t>
              </a:r>
              <a:endParaRPr 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998845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Conditions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92249" y="1425466"/>
            <a:ext cx="8909366" cy="4794130"/>
          </a:xfrm>
        </p:spPr>
        <p:txBody>
          <a:bodyPr/>
          <a:lstStyle/>
          <a:p>
            <a:pPr algn="l"/>
            <a:r>
              <a:rPr lang="en-US" b="1" i="1" dirty="0" smtClean="0">
                <a:solidFill>
                  <a:schemeClr val="tx1"/>
                </a:solidFill>
                <a:latin typeface="Miriam" pitchFamily="34" charset="-79"/>
              </a:rPr>
              <a:t>If</a:t>
            </a:r>
          </a:p>
          <a:p>
            <a:pPr marL="0" indent="0" algn="l">
              <a:buNone/>
            </a:pPr>
            <a:endParaRPr lang="en-US" b="1" i="1" dirty="0">
              <a:solidFill>
                <a:schemeClr val="tx1"/>
              </a:solidFill>
              <a:latin typeface="Miriam" pitchFamily="34" charset="-79"/>
            </a:endParaRPr>
          </a:p>
          <a:p>
            <a:pPr marL="0" indent="0" algn="l">
              <a:buNone/>
            </a:pPr>
            <a:endParaRPr lang="en-US" b="1" i="1" dirty="0" smtClean="0">
              <a:solidFill>
                <a:schemeClr val="tx1"/>
              </a:solidFill>
              <a:latin typeface="Miriam" pitchFamily="34" charset="-79"/>
            </a:endParaRPr>
          </a:p>
          <a:p>
            <a:pPr marL="0" indent="0" algn="l">
              <a:buNone/>
            </a:pPr>
            <a:endParaRPr lang="en-US" b="1" i="1" dirty="0" smtClean="0">
              <a:solidFill>
                <a:schemeClr val="tx1"/>
              </a:solidFill>
              <a:latin typeface="Miriam" pitchFamily="34" charset="-79"/>
            </a:endParaRPr>
          </a:p>
          <a:p>
            <a:pPr algn="l"/>
            <a:r>
              <a:rPr lang="en-US" b="1" i="1" dirty="0" smtClean="0">
                <a:solidFill>
                  <a:schemeClr val="tx1"/>
                </a:solidFill>
                <a:latin typeface="Miriam" pitchFamily="34" charset="-79"/>
              </a:rPr>
              <a:t>Unless</a:t>
            </a:r>
          </a:p>
          <a:p>
            <a:pPr marL="0" indent="0" algn="l">
              <a:buNone/>
            </a:pPr>
            <a:endParaRPr lang="en-US" b="1" i="1" dirty="0">
              <a:solidFill>
                <a:schemeClr val="tx1"/>
              </a:solidFill>
              <a:latin typeface="Miriam" pitchFamily="34" charset="-79"/>
            </a:endParaRPr>
          </a:p>
          <a:p>
            <a:pPr marL="0" indent="0" algn="l">
              <a:buNone/>
            </a:pPr>
            <a:endParaRPr lang="en-US" b="1" i="1" dirty="0" smtClean="0">
              <a:solidFill>
                <a:schemeClr val="tx1"/>
              </a:solidFill>
              <a:latin typeface="Miriam" pitchFamily="34" charset="-79"/>
            </a:endParaRPr>
          </a:p>
          <a:p>
            <a:pPr marL="0" indent="0" algn="l">
              <a:buNone/>
            </a:pPr>
            <a:endParaRPr lang="en-US" b="1" i="1" dirty="0" smtClean="0">
              <a:solidFill>
                <a:schemeClr val="tx1"/>
              </a:solidFill>
              <a:latin typeface="Miriam" pitchFamily="34" charset="-79"/>
            </a:endParaRPr>
          </a:p>
          <a:p>
            <a:pPr algn="l"/>
            <a:r>
              <a:rPr lang="en-US" b="1" i="1" dirty="0" smtClean="0">
                <a:solidFill>
                  <a:schemeClr val="tx1"/>
                </a:solidFill>
                <a:latin typeface="Miriam" pitchFamily="34" charset="-79"/>
              </a:rPr>
              <a:t>Case</a:t>
            </a:r>
            <a:endParaRPr lang="he-IL" b="1" i="1" dirty="0" smtClean="0">
              <a:solidFill>
                <a:schemeClr val="tx1"/>
              </a:solidFill>
              <a:latin typeface="Miriam" pitchFamily="34" charset="-79"/>
            </a:endParaRPr>
          </a:p>
        </p:txBody>
      </p:sp>
      <p:pic>
        <p:nvPicPr>
          <p:cNvPr id="5" name="Picture 4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47" t="49232" r="45694" b="34986"/>
          <a:stretch/>
        </p:blipFill>
        <p:spPr bwMode="auto">
          <a:xfrm>
            <a:off x="4196040" y="1522494"/>
            <a:ext cx="4551789" cy="134204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06" t="33610" r="45702" b="54905"/>
          <a:stretch/>
        </p:blipFill>
        <p:spPr bwMode="auto">
          <a:xfrm>
            <a:off x="4196040" y="3151189"/>
            <a:ext cx="4551789" cy="125944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Picture 6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38" t="23477" r="47734" b="62934"/>
          <a:stretch/>
        </p:blipFill>
        <p:spPr bwMode="auto">
          <a:xfrm>
            <a:off x="4196037" y="4724190"/>
            <a:ext cx="4537727" cy="147966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20" t="67965" r="62479" b="14809"/>
          <a:stretch/>
        </p:blipFill>
        <p:spPr bwMode="auto">
          <a:xfrm>
            <a:off x="9032724" y="4719430"/>
            <a:ext cx="2468894" cy="148442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תמונה 3" descr="logo.gi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8209" y="5911222"/>
            <a:ext cx="1890269" cy="679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70" t="65749" r="59051" b="21347"/>
          <a:stretch/>
        </p:blipFill>
        <p:spPr bwMode="auto">
          <a:xfrm>
            <a:off x="9032720" y="3151193"/>
            <a:ext cx="2468895" cy="126132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6"/>
          <a:srcRect l="28742" t="42118" r="54506" b="41650"/>
          <a:stretch/>
        </p:blipFill>
        <p:spPr>
          <a:xfrm>
            <a:off x="9032724" y="1522494"/>
            <a:ext cx="2468894" cy="134204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13180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Loops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8538" y="1461250"/>
            <a:ext cx="8913078" cy="3777622"/>
          </a:xfrm>
        </p:spPr>
        <p:txBody>
          <a:bodyPr/>
          <a:lstStyle/>
          <a:p>
            <a:pPr algn="l"/>
            <a:r>
              <a:rPr lang="en-US" b="1" i="1" dirty="0" smtClean="0">
                <a:solidFill>
                  <a:schemeClr val="tx1"/>
                </a:solidFill>
                <a:latin typeface="Miriam" pitchFamily="34" charset="-79"/>
              </a:rPr>
              <a:t>For</a:t>
            </a:r>
          </a:p>
          <a:p>
            <a:pPr marL="0" indent="0" algn="l">
              <a:buNone/>
            </a:pPr>
            <a:endParaRPr lang="en-US" b="1" i="1" dirty="0" smtClean="0">
              <a:solidFill>
                <a:schemeClr val="tx1"/>
              </a:solidFill>
              <a:latin typeface="Miriam" pitchFamily="34" charset="-79"/>
            </a:endParaRPr>
          </a:p>
          <a:p>
            <a:pPr marL="0" indent="0" algn="l">
              <a:buNone/>
            </a:pPr>
            <a:endParaRPr lang="en-US" sz="800" b="1" i="1" dirty="0" smtClean="0">
              <a:solidFill>
                <a:schemeClr val="tx1"/>
              </a:solidFill>
              <a:latin typeface="Miriam" pitchFamily="34" charset="-79"/>
            </a:endParaRPr>
          </a:p>
          <a:p>
            <a:pPr marL="0" indent="0" algn="l">
              <a:buNone/>
            </a:pPr>
            <a:endParaRPr lang="en-US" b="1" i="1" dirty="0" smtClean="0">
              <a:solidFill>
                <a:schemeClr val="tx1"/>
              </a:solidFill>
              <a:latin typeface="Miriam" pitchFamily="34" charset="-79"/>
            </a:endParaRPr>
          </a:p>
          <a:p>
            <a:pPr algn="l"/>
            <a:r>
              <a:rPr lang="en-US" b="1" i="1" dirty="0" smtClean="0">
                <a:solidFill>
                  <a:schemeClr val="tx1"/>
                </a:solidFill>
                <a:latin typeface="Miriam" pitchFamily="34" charset="-79"/>
              </a:rPr>
              <a:t>While </a:t>
            </a:r>
          </a:p>
          <a:p>
            <a:pPr algn="l"/>
            <a:endParaRPr lang="en-US" b="1" i="1" dirty="0">
              <a:solidFill>
                <a:schemeClr val="tx1"/>
              </a:solidFill>
              <a:latin typeface="Miriam" pitchFamily="34" charset="-79"/>
            </a:endParaRPr>
          </a:p>
          <a:p>
            <a:pPr algn="l"/>
            <a:endParaRPr lang="en-US" b="1" i="1" dirty="0" smtClean="0">
              <a:solidFill>
                <a:schemeClr val="tx1"/>
              </a:solidFill>
              <a:latin typeface="Miriam" pitchFamily="34" charset="-79"/>
            </a:endParaRPr>
          </a:p>
          <a:p>
            <a:pPr marL="0" indent="0" algn="l">
              <a:buNone/>
            </a:pPr>
            <a:endParaRPr lang="en-US" b="1" i="1" dirty="0" smtClean="0">
              <a:solidFill>
                <a:schemeClr val="tx1"/>
              </a:solidFill>
              <a:latin typeface="Miriam" pitchFamily="34" charset="-79"/>
            </a:endParaRPr>
          </a:p>
          <a:p>
            <a:pPr algn="l"/>
            <a:r>
              <a:rPr lang="en-US" b="1" i="1" dirty="0" smtClean="0">
                <a:solidFill>
                  <a:schemeClr val="tx1"/>
                </a:solidFill>
                <a:latin typeface="Miriam" pitchFamily="34" charset="-79"/>
              </a:rPr>
              <a:t>Do While</a:t>
            </a:r>
            <a:endParaRPr lang="he-IL" b="1" i="1" dirty="0" smtClean="0">
              <a:solidFill>
                <a:schemeClr val="tx1"/>
              </a:solidFill>
              <a:latin typeface="Miriam" pitchFamily="34" charset="-79"/>
            </a:endParaRPr>
          </a:p>
        </p:txBody>
      </p:sp>
      <p:pic>
        <p:nvPicPr>
          <p:cNvPr id="6" name="Picture 5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45" t="39977" r="49904" b="52745"/>
          <a:stretch/>
        </p:blipFill>
        <p:spPr bwMode="auto">
          <a:xfrm>
            <a:off x="4116019" y="1533384"/>
            <a:ext cx="3866955" cy="105900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Picture 6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26" t="35002" r="50141" b="55675"/>
          <a:stretch/>
        </p:blipFill>
        <p:spPr bwMode="auto">
          <a:xfrm>
            <a:off x="4116016" y="4618117"/>
            <a:ext cx="3866956" cy="95334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73" t="64174" r="58824" b="28637"/>
          <a:stretch/>
        </p:blipFill>
        <p:spPr bwMode="auto">
          <a:xfrm>
            <a:off x="8259116" y="1554822"/>
            <a:ext cx="3646839" cy="103757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81" t="69398" r="46846" b="17072"/>
          <a:stretch/>
        </p:blipFill>
        <p:spPr bwMode="auto">
          <a:xfrm>
            <a:off x="8259113" y="4618473"/>
            <a:ext cx="3646840" cy="95299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47" t="47151" r="50613" b="38464"/>
          <a:stretch/>
        </p:blipFill>
        <p:spPr bwMode="auto">
          <a:xfrm>
            <a:off x="8259116" y="3006515"/>
            <a:ext cx="3646839" cy="113085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46" t="19363" r="57977" b="73908"/>
          <a:stretch/>
        </p:blipFill>
        <p:spPr bwMode="auto">
          <a:xfrm>
            <a:off x="4116016" y="3006510"/>
            <a:ext cx="3866956" cy="113085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תמונה 3" descr="logo.gi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8209" y="5911222"/>
            <a:ext cx="1890269" cy="679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66633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1"/>
            <a:r>
              <a:rPr lang="en-US" b="1" dirty="0" smtClean="0"/>
              <a:t>Loops  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en-US" b="1" i="1" dirty="0" smtClean="0">
                <a:solidFill>
                  <a:schemeClr val="tx1"/>
                </a:solidFill>
                <a:latin typeface="Miriam" pitchFamily="34" charset="-79"/>
              </a:rPr>
              <a:t>Until</a:t>
            </a:r>
            <a:endParaRPr lang="he-IL" b="1" i="1" dirty="0" smtClean="0">
              <a:solidFill>
                <a:schemeClr val="tx1"/>
              </a:solidFill>
              <a:latin typeface="Miriam" pitchFamily="34" charset="-79"/>
            </a:endParaRPr>
          </a:p>
        </p:txBody>
      </p:sp>
      <p:pic>
        <p:nvPicPr>
          <p:cNvPr id="4" name="תמונה 3" descr="logo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8209" y="5911222"/>
            <a:ext cx="1890269" cy="679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04" t="35820" r="47601" b="57436"/>
          <a:stretch/>
        </p:blipFill>
        <p:spPr bwMode="auto">
          <a:xfrm>
            <a:off x="3901134" y="2169235"/>
            <a:ext cx="3438280" cy="79637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74" t="68927" r="53618" b="20984"/>
          <a:stretch/>
        </p:blipFill>
        <p:spPr bwMode="auto">
          <a:xfrm>
            <a:off x="8096867" y="2169234"/>
            <a:ext cx="2942730" cy="79637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l="12008" t="37903" r="76947" b="51600"/>
          <a:stretch/>
        </p:blipFill>
        <p:spPr>
          <a:xfrm>
            <a:off x="3901135" y="3375966"/>
            <a:ext cx="3438280" cy="107986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/>
          <a:srcRect l="11943" t="64020" r="79170" b="27049"/>
          <a:stretch/>
        </p:blipFill>
        <p:spPr>
          <a:xfrm>
            <a:off x="8096866" y="3375966"/>
            <a:ext cx="2942730" cy="107986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60847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he-IL" b="1" dirty="0" smtClean="0"/>
              <a:t>יתרונות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92250" y="1764634"/>
            <a:ext cx="8913078" cy="4146591"/>
          </a:xfrm>
        </p:spPr>
        <p:txBody>
          <a:bodyPr/>
          <a:lstStyle/>
          <a:p>
            <a:pPr algn="r" rtl="1"/>
            <a:r>
              <a:rPr lang="he-IL" dirty="0"/>
              <a:t>הפקודות ברובי אינטואיטיביות, קרובות מאוד לשפת המתכנת.</a:t>
            </a:r>
          </a:p>
          <a:p>
            <a:pPr algn="r" rtl="1"/>
            <a:r>
              <a:rPr lang="he-IL" dirty="0"/>
              <a:t>רובי השיגה את מטרתה - </a:t>
            </a:r>
            <a:r>
              <a:rPr lang="he-IL" dirty="0">
                <a:sym typeface="Wingdings" pitchFamily="2" charset="2"/>
              </a:rPr>
              <a:t>שפת רובי קלה ללימוד עם קוד נקי, פשוט ומובן.</a:t>
            </a:r>
          </a:p>
          <a:p>
            <a:pPr algn="r" rtl="1"/>
            <a:r>
              <a:rPr lang="he-IL" dirty="0">
                <a:sym typeface="Wingdings" pitchFamily="2" charset="2"/>
              </a:rPr>
              <a:t>שפת רובי גמישה ונוחה לשימוש. </a:t>
            </a:r>
          </a:p>
          <a:p>
            <a:pPr algn="r" rtl="1"/>
            <a:r>
              <a:rPr lang="he-IL" dirty="0">
                <a:sym typeface="Wingdings" pitchFamily="2" charset="2"/>
              </a:rPr>
              <a:t>אין הגדרת משתנים, קיימות המון </a:t>
            </a:r>
            <a:r>
              <a:rPr lang="he-IL">
                <a:sym typeface="Wingdings" pitchFamily="2" charset="2"/>
              </a:rPr>
              <a:t>ספריות </a:t>
            </a:r>
            <a:r>
              <a:rPr lang="he-IL" smtClean="0">
                <a:sym typeface="Wingdings" pitchFamily="2" charset="2"/>
              </a:rPr>
              <a:t>מובנות </a:t>
            </a:r>
            <a:r>
              <a:rPr lang="he-IL" dirty="0">
                <a:sym typeface="Wingdings" pitchFamily="2" charset="2"/>
              </a:rPr>
              <a:t>של פונקציות.</a:t>
            </a:r>
          </a:p>
          <a:p>
            <a:pPr algn="r" rtl="1"/>
            <a:r>
              <a:rPr lang="he-IL" dirty="0">
                <a:sym typeface="Wingdings" pitchFamily="2" charset="2"/>
              </a:rPr>
              <a:t>ניתן למצוא חומר רב על השפה ברשת, בספרים ובפורומים.</a:t>
            </a:r>
          </a:p>
          <a:p>
            <a:pPr algn="r" rtl="1"/>
            <a:r>
              <a:rPr lang="he-IL" altLang="he-IL" dirty="0"/>
              <a:t>כיום קיים שימוש רב בשפה בקרב המתכנתים.</a:t>
            </a:r>
          </a:p>
          <a:p>
            <a:pPr algn="r" rtl="1"/>
            <a:r>
              <a:rPr lang="he-IL" altLang="he-IL" dirty="0"/>
              <a:t>השפה רב-תכליתית - משלבת מספר פרדיגמות תכנותיות לפי בחירת הצרכן: פונקציונאלי, אימפרטיבי, פרוצדוראלי ותכנות מונחה עצמים.</a:t>
            </a:r>
          </a:p>
          <a:p>
            <a:pPr algn="r" rtl="1"/>
            <a:r>
              <a:rPr lang="he-IL" altLang="he-IL" dirty="0"/>
              <a:t>השפה פועלת על פלטפורמות רבות, כגון: </a:t>
            </a:r>
            <a:r>
              <a:rPr lang="en-US" altLang="he-IL" dirty="0"/>
              <a:t>	Unix, Windows, Mac</a:t>
            </a:r>
            <a:r>
              <a:rPr lang="he-IL" altLang="he-IL" dirty="0" smtClean="0"/>
              <a:t>.</a:t>
            </a:r>
            <a:endParaRPr lang="he-IL" altLang="he-IL" dirty="0"/>
          </a:p>
        </p:txBody>
      </p:sp>
      <p:pic>
        <p:nvPicPr>
          <p:cNvPr id="4" name="תמונה 3" descr="logo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8209" y="5911222"/>
            <a:ext cx="1890269" cy="679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67408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he-IL" b="1" dirty="0" smtClean="0"/>
              <a:t>חסרונות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r" rtl="1"/>
            <a:r>
              <a:rPr lang="he-IL" altLang="he-IL" dirty="0"/>
              <a:t>מתוקף היותה </a:t>
            </a:r>
            <a:r>
              <a:rPr lang="en-US" altLang="he-IL" dirty="0"/>
              <a:t>dynamic type</a:t>
            </a:r>
            <a:r>
              <a:rPr lang="he-IL" altLang="he-IL" dirty="0"/>
              <a:t>, רובי לא מאפשרת זיהוי משתנים בזמן קומפילציה ולפיכך עלולות להיווצר בעיות עליהן לא יודיע המהדר. </a:t>
            </a:r>
            <a:endParaRPr lang="he-IL" altLang="he-IL" dirty="0" smtClean="0"/>
          </a:p>
          <a:p>
            <a:pPr algn="r" rtl="1"/>
            <a:endParaRPr lang="he-IL" altLang="he-IL" dirty="0"/>
          </a:p>
          <a:p>
            <a:pPr algn="r" rtl="1"/>
            <a:r>
              <a:rPr lang="he-IL" altLang="he-IL" dirty="0"/>
              <a:t>השפה עמוסה בתכונות ו"טריקים" רבים לתכנות קל ומהיר, לכן בכדי לשלוט בשפה ולתכנת בה באופן מקצועי, נדרשות שנים של לימוד</a:t>
            </a:r>
            <a:r>
              <a:rPr lang="he-IL" altLang="he-IL" dirty="0" smtClean="0"/>
              <a:t>.</a:t>
            </a:r>
          </a:p>
          <a:p>
            <a:pPr algn="r" rtl="1"/>
            <a:endParaRPr lang="he-IL" altLang="he-IL" dirty="0"/>
          </a:p>
        </p:txBody>
      </p:sp>
      <p:pic>
        <p:nvPicPr>
          <p:cNvPr id="4" name="תמונה 3" descr="logo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8209" y="5911222"/>
            <a:ext cx="1890269" cy="679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07823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he-IL" b="1" dirty="0" smtClean="0"/>
              <a:t>סיכום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r" rtl="1"/>
            <a:r>
              <a:rPr lang="he-IL" sz="2000" dirty="0"/>
              <a:t>רובי השיגה את מטרתה. הכתיבה ברובי קלה ונוחה. די קל ללמוד את השפה ולהתחבר אליה</a:t>
            </a:r>
            <a:r>
              <a:rPr lang="he-IL" sz="2000" dirty="0" smtClean="0"/>
              <a:t>.</a:t>
            </a:r>
          </a:p>
          <a:p>
            <a:pPr algn="r" rtl="1"/>
            <a:endParaRPr lang="he-IL" sz="2000" dirty="0"/>
          </a:p>
          <a:p>
            <a:pPr algn="r" rtl="1"/>
            <a:r>
              <a:rPr lang="he-IL" sz="2000" dirty="0"/>
              <a:t>חברות רבות משתמשות בשפה</a:t>
            </a:r>
            <a:r>
              <a:rPr lang="he-IL" sz="2000" dirty="0" smtClean="0"/>
              <a:t>.</a:t>
            </a:r>
          </a:p>
          <a:p>
            <a:pPr algn="r" rtl="1"/>
            <a:endParaRPr lang="he-IL" sz="2000" dirty="0"/>
          </a:p>
          <a:p>
            <a:pPr algn="r" rtl="1">
              <a:lnSpc>
                <a:spcPct val="150000"/>
              </a:lnSpc>
            </a:pPr>
            <a:r>
              <a:rPr lang="he-IL" sz="2000" dirty="0"/>
              <a:t>רובי השפיעה על שפות נוספות, כמו </a:t>
            </a:r>
            <a:r>
              <a:rPr lang="en-US" sz="2000" dirty="0" smtClean="0"/>
              <a:t>Falcon</a:t>
            </a:r>
            <a:r>
              <a:rPr lang="he-IL" sz="2000" dirty="0" smtClean="0"/>
              <a:t>  ,</a:t>
            </a:r>
            <a:r>
              <a:rPr lang="en-US" sz="2000" dirty="0" smtClean="0"/>
              <a:t> Groovy</a:t>
            </a:r>
            <a:r>
              <a:rPr lang="he-IL" sz="2000" dirty="0" smtClean="0"/>
              <a:t> .</a:t>
            </a:r>
            <a:endParaRPr lang="he-IL" sz="2000" dirty="0"/>
          </a:p>
          <a:p>
            <a:pPr algn="r" rtl="1"/>
            <a:endParaRPr lang="he-IL" sz="2000" dirty="0"/>
          </a:p>
          <a:p>
            <a:pPr algn="l"/>
            <a:endParaRPr lang="he-IL" i="1" dirty="0" smtClean="0">
              <a:solidFill>
                <a:schemeClr val="tx1"/>
              </a:solidFill>
              <a:latin typeface="Miriam" pitchFamily="34" charset="-79"/>
            </a:endParaRPr>
          </a:p>
        </p:txBody>
      </p:sp>
      <p:pic>
        <p:nvPicPr>
          <p:cNvPr id="4" name="תמונה 3" descr="logo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8209" y="5911222"/>
            <a:ext cx="1890269" cy="679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01982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he-IL" b="1" dirty="0" smtClean="0"/>
              <a:t>מקורות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  <a:hlinkClick r:id="rId2"/>
              </a:rPr>
              <a:t>http://tryruby.org/levels/1/challenges/0</a:t>
            </a:r>
            <a:endParaRPr lang="en-US" dirty="0">
              <a:solidFill>
                <a:srgbClr val="0070C0"/>
              </a:solidFill>
            </a:endParaRPr>
          </a:p>
          <a:p>
            <a:r>
              <a:rPr lang="en-US" dirty="0">
                <a:solidFill>
                  <a:srgbClr val="0070C0"/>
                </a:solidFill>
                <a:hlinkClick r:id="rId3"/>
              </a:rPr>
              <a:t>http://www.techotopia.com/index.php/Understanding_Ruby_Variables</a:t>
            </a:r>
            <a:endParaRPr lang="en-US" dirty="0">
              <a:solidFill>
                <a:srgbClr val="0070C0"/>
              </a:solidFill>
            </a:endParaRPr>
          </a:p>
          <a:p>
            <a:r>
              <a:rPr lang="en-US" altLang="he-IL" dirty="0">
                <a:solidFill>
                  <a:srgbClr val="0070C0"/>
                </a:solidFill>
                <a:hlinkClick r:id="rId4"/>
              </a:rPr>
              <a:t>http://stackoverflow.com/</a:t>
            </a:r>
            <a:endParaRPr lang="he-IL" altLang="he-IL" dirty="0">
              <a:solidFill>
                <a:srgbClr val="0070C0"/>
              </a:solidFill>
            </a:endParaRPr>
          </a:p>
          <a:p>
            <a:r>
              <a:rPr lang="en-US" altLang="he-IL" dirty="0">
                <a:solidFill>
                  <a:srgbClr val="0070C0"/>
                </a:solidFill>
                <a:hlinkClick r:id="rId4"/>
              </a:rPr>
              <a:t>http:// </a:t>
            </a:r>
            <a:r>
              <a:rPr lang="en-US" altLang="he-IL" dirty="0">
                <a:solidFill>
                  <a:srgbClr val="0070C0"/>
                </a:solidFill>
                <a:hlinkClick r:id="rId5"/>
              </a:rPr>
              <a:t>www.tutorialspoint.com/ruby/</a:t>
            </a:r>
            <a:endParaRPr lang="en-US" altLang="he-IL" dirty="0">
              <a:solidFill>
                <a:srgbClr val="0070C0"/>
              </a:solidFill>
            </a:endParaRPr>
          </a:p>
          <a:p>
            <a:r>
              <a:rPr lang="en-US" altLang="he-IL" dirty="0">
                <a:solidFill>
                  <a:srgbClr val="0070C0"/>
                </a:solidFill>
                <a:hlinkClick r:id="rId6"/>
              </a:rPr>
              <a:t>http://www.ruby-lang.org/</a:t>
            </a:r>
            <a:endParaRPr lang="en-US" altLang="he-IL" dirty="0">
              <a:solidFill>
                <a:srgbClr val="0070C0"/>
              </a:solidFill>
            </a:endParaRPr>
          </a:p>
          <a:p>
            <a:r>
              <a:rPr lang="en-US" altLang="he-IL" dirty="0">
                <a:solidFill>
                  <a:srgbClr val="0070C0"/>
                </a:solidFill>
                <a:hlinkClick r:id="rId7"/>
              </a:rPr>
              <a:t>http://en.wikibooks.org/wiki/Ruby_Programming</a:t>
            </a:r>
            <a:endParaRPr lang="en-US" altLang="he-IL" dirty="0">
              <a:solidFill>
                <a:srgbClr val="0070C0"/>
              </a:solidFill>
            </a:endParaRPr>
          </a:p>
          <a:p>
            <a:r>
              <a:rPr lang="he-IL" dirty="0" smtClean="0"/>
              <a:t>מצגות הקורס</a:t>
            </a:r>
            <a:endParaRPr lang="en-US" dirty="0"/>
          </a:p>
        </p:txBody>
      </p:sp>
      <p:pic>
        <p:nvPicPr>
          <p:cNvPr id="4" name="תמונה 3" descr="logo.gi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8209" y="5895180"/>
            <a:ext cx="1890269" cy="679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94414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he-IL" b="1" dirty="0" smtClean="0"/>
              <a:t>היסטוריה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r" rtl="1"/>
            <a:r>
              <a:rPr lang="he-IL" dirty="0">
                <a:solidFill>
                  <a:schemeClr val="tx1"/>
                </a:solidFill>
                <a:latin typeface="Miriam" pitchFamily="34" charset="-79"/>
              </a:rPr>
              <a:t>השפה הומצאה בשנת </a:t>
            </a:r>
            <a:r>
              <a:rPr lang="he-IL" dirty="0" smtClean="0">
                <a:solidFill>
                  <a:schemeClr val="tx1"/>
                </a:solidFill>
                <a:latin typeface="Miriam" pitchFamily="34" charset="-79"/>
              </a:rPr>
              <a:t>1993 ביפן </a:t>
            </a:r>
            <a:r>
              <a:rPr lang="he-IL" dirty="0">
                <a:solidFill>
                  <a:schemeClr val="tx1"/>
                </a:solidFill>
                <a:latin typeface="Miriam" pitchFamily="34" charset="-79"/>
              </a:rPr>
              <a:t>ע"י יוקיהירו </a:t>
            </a:r>
            <a:r>
              <a:rPr lang="he-IL" i="1" dirty="0" smtClean="0">
                <a:solidFill>
                  <a:schemeClr val="tx1"/>
                </a:solidFill>
                <a:latin typeface="Miriam" pitchFamily="34" charset="-79"/>
              </a:rPr>
              <a:t>מאטסומוטו</a:t>
            </a:r>
            <a:r>
              <a:rPr lang="he-IL" dirty="0" smtClean="0">
                <a:solidFill>
                  <a:schemeClr val="tx1"/>
                </a:solidFill>
                <a:latin typeface="Miriam" pitchFamily="34" charset="-79"/>
              </a:rPr>
              <a:t>.</a:t>
            </a:r>
          </a:p>
          <a:p>
            <a:pPr algn="r" rtl="1"/>
            <a:r>
              <a:rPr lang="he-IL" dirty="0" smtClean="0">
                <a:solidFill>
                  <a:schemeClr val="tx1"/>
                </a:solidFill>
                <a:latin typeface="Miriam" pitchFamily="34" charset="-79"/>
              </a:rPr>
              <a:t>"רציתי שפת סקריפטים עם יותר כח מפרל ויותר מונחית עצמים מפייתון. בגלל זה החלטתי לעצב שפה משלי...</a:t>
            </a:r>
            <a:endParaRPr lang="en-US" dirty="0" smtClean="0">
              <a:solidFill>
                <a:schemeClr val="tx1"/>
              </a:solidFill>
              <a:latin typeface="Miriam" pitchFamily="34" charset="-79"/>
            </a:endParaRPr>
          </a:p>
          <a:p>
            <a:pPr algn="r" rtl="1"/>
            <a:r>
              <a:rPr lang="he-IL" dirty="0" smtClean="0">
                <a:solidFill>
                  <a:schemeClr val="tx1"/>
                </a:solidFill>
                <a:latin typeface="Miriam" pitchFamily="34" charset="-79"/>
              </a:rPr>
              <a:t> </a:t>
            </a:r>
            <a:r>
              <a:rPr lang="he-IL" i="1" dirty="0">
                <a:solidFill>
                  <a:schemeClr val="tx1"/>
                </a:solidFill>
                <a:latin typeface="Miriam" pitchFamily="34" charset="-79"/>
              </a:rPr>
              <a:t>פעמים רבות מהנדסי מחשבים מתמקדים במכונה, כשבעצם צריכים להתמקד באנשים – איך אנשים רוצים לתכנת, מה יגרום להם לעשות את זה בקלות רבה יותר. הם שוכחים שאנחנו האדונים והמחשב הוא העבד, ולא </a:t>
            </a:r>
            <a:r>
              <a:rPr lang="he-IL" i="1" dirty="0" smtClean="0">
                <a:solidFill>
                  <a:schemeClr val="tx1"/>
                </a:solidFill>
                <a:latin typeface="Miriam" pitchFamily="34" charset="-79"/>
              </a:rPr>
              <a:t>ההיפך..</a:t>
            </a:r>
            <a:r>
              <a:rPr lang="en-US" i="1" dirty="0" smtClean="0">
                <a:solidFill>
                  <a:schemeClr val="tx1"/>
                </a:solidFill>
                <a:latin typeface="Miriam" pitchFamily="34" charset="-79"/>
              </a:rPr>
              <a:t>.</a:t>
            </a:r>
            <a:endParaRPr lang="he-IL" i="1" dirty="0" smtClean="0">
              <a:solidFill>
                <a:schemeClr val="tx1"/>
              </a:solidFill>
              <a:latin typeface="Miriam" pitchFamily="34" charset="-79"/>
            </a:endParaRPr>
          </a:p>
          <a:p>
            <a:pPr algn="r" rtl="1"/>
            <a:r>
              <a:rPr lang="he-IL" i="1" dirty="0">
                <a:solidFill>
                  <a:schemeClr val="tx1"/>
                </a:solidFill>
                <a:latin typeface="Miriam" pitchFamily="34" charset="-79"/>
              </a:rPr>
              <a:t>א</a:t>
            </a:r>
            <a:r>
              <a:rPr lang="he-IL" i="1" dirty="0" smtClean="0">
                <a:solidFill>
                  <a:schemeClr val="tx1"/>
                </a:solidFill>
                <a:latin typeface="Miriam" pitchFamily="34" charset="-79"/>
              </a:rPr>
              <a:t>ני </a:t>
            </a:r>
            <a:r>
              <a:rPr lang="he-IL" i="1" dirty="0">
                <a:solidFill>
                  <a:schemeClr val="tx1"/>
                </a:solidFill>
                <a:latin typeface="Miriam" pitchFamily="34" charset="-79"/>
              </a:rPr>
              <a:t>מקווה שרובי תעזור לכל מתכנת בעולם להיות פרודוקטיבי, ליהנות מתכנות ולהיות שמח. זו המטרה העיקרית של </a:t>
            </a:r>
            <a:r>
              <a:rPr lang="he-IL" i="1" dirty="0" smtClean="0">
                <a:solidFill>
                  <a:schemeClr val="tx1"/>
                </a:solidFill>
                <a:latin typeface="Miriam" pitchFamily="34" charset="-79"/>
              </a:rPr>
              <a:t>רובי"</a:t>
            </a:r>
          </a:p>
          <a:p>
            <a:pPr algn="r" rtl="1"/>
            <a:r>
              <a:rPr lang="he-IL" i="1" dirty="0">
                <a:solidFill>
                  <a:schemeClr val="tx1"/>
                </a:solidFill>
                <a:latin typeface="Miriam" pitchFamily="34" charset="-79"/>
              </a:rPr>
              <a:t>שמה של השפה ניתן ע"י </a:t>
            </a:r>
            <a:r>
              <a:rPr lang="he-IL" i="1" dirty="0" smtClean="0">
                <a:solidFill>
                  <a:schemeClr val="tx1"/>
                </a:solidFill>
                <a:latin typeface="Miriam" pitchFamily="34" charset="-79"/>
              </a:rPr>
              <a:t>מאטסומוטו </a:t>
            </a:r>
            <a:r>
              <a:rPr lang="he-IL" i="1" dirty="0">
                <a:solidFill>
                  <a:schemeClr val="tx1"/>
                </a:solidFill>
                <a:latin typeface="Miriam" pitchFamily="34" charset="-79"/>
              </a:rPr>
              <a:t>מכיוון שזה שם אבן המזל שלו</a:t>
            </a:r>
            <a:r>
              <a:rPr lang="he-IL" i="1" dirty="0" smtClean="0">
                <a:solidFill>
                  <a:schemeClr val="tx1"/>
                </a:solidFill>
                <a:latin typeface="Miriam" pitchFamily="34" charset="-79"/>
              </a:rPr>
              <a:t>.</a:t>
            </a:r>
            <a:r>
              <a:rPr lang="he-IL" dirty="0">
                <a:solidFill>
                  <a:schemeClr val="tx1"/>
                </a:solidFill>
                <a:latin typeface="Miriam" pitchFamily="34" charset="-79"/>
              </a:rPr>
              <a:t/>
            </a:r>
            <a:br>
              <a:rPr lang="he-IL" dirty="0">
                <a:solidFill>
                  <a:schemeClr val="tx1"/>
                </a:solidFill>
                <a:latin typeface="Miriam" pitchFamily="34" charset="-79"/>
              </a:rPr>
            </a:br>
            <a:endParaRPr lang="he-IL" i="1" dirty="0" smtClean="0">
              <a:solidFill>
                <a:schemeClr val="tx1"/>
              </a:solidFill>
              <a:latin typeface="Miriam" pitchFamily="34" charset="-79"/>
            </a:endParaRPr>
          </a:p>
        </p:txBody>
      </p:sp>
      <p:pic>
        <p:nvPicPr>
          <p:cNvPr id="4" name="תמונה 3" descr="logo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8209" y="5911222"/>
            <a:ext cx="1890269" cy="679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3392" y="4655840"/>
            <a:ext cx="2212168" cy="2202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179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he-IL" b="1" dirty="0" smtClean="0"/>
              <a:t>גרסאות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r" rtl="1"/>
            <a:r>
              <a:rPr lang="he-IL" dirty="0">
                <a:solidFill>
                  <a:schemeClr val="tx1"/>
                </a:solidFill>
                <a:latin typeface="Miriam" pitchFamily="34" charset="-79"/>
              </a:rPr>
              <a:t>גרסה 0.95 </a:t>
            </a:r>
            <a:r>
              <a:rPr lang="he-IL" dirty="0" smtClean="0">
                <a:solidFill>
                  <a:schemeClr val="tx1"/>
                </a:solidFill>
                <a:latin typeface="Miriam" pitchFamily="34" charset="-79"/>
              </a:rPr>
              <a:t>פורסמה </a:t>
            </a:r>
            <a:r>
              <a:rPr lang="he-IL" dirty="0">
                <a:solidFill>
                  <a:schemeClr val="tx1"/>
                </a:solidFill>
                <a:latin typeface="Miriam" pitchFamily="34" charset="-79"/>
              </a:rPr>
              <a:t>בשנת </a:t>
            </a:r>
            <a:r>
              <a:rPr lang="he-IL" dirty="0" smtClean="0">
                <a:solidFill>
                  <a:schemeClr val="tx1"/>
                </a:solidFill>
                <a:latin typeface="Miriam" pitchFamily="34" charset="-79"/>
              </a:rPr>
              <a:t>1995 הינה </a:t>
            </a:r>
            <a:r>
              <a:rPr lang="he-IL" dirty="0">
                <a:solidFill>
                  <a:schemeClr val="tx1"/>
                </a:solidFill>
                <a:latin typeface="Miriam" pitchFamily="34" charset="-79"/>
              </a:rPr>
              <a:t>הגרסה הראשונית של השפה. </a:t>
            </a:r>
            <a:endParaRPr lang="he-IL" dirty="0" smtClean="0">
              <a:solidFill>
                <a:schemeClr val="tx1"/>
              </a:solidFill>
              <a:latin typeface="Miriam" pitchFamily="34" charset="-79"/>
            </a:endParaRPr>
          </a:p>
          <a:p>
            <a:pPr algn="r" rtl="1"/>
            <a:r>
              <a:rPr lang="he-IL" dirty="0" smtClean="0">
                <a:solidFill>
                  <a:schemeClr val="tx1"/>
                </a:solidFill>
                <a:latin typeface="Miriam" pitchFamily="34" charset="-79"/>
              </a:rPr>
              <a:t>גרסא 1.3 פורסמה בשנת 1999, רשימת התפוצה הראשונה בשפה האנגלית החלה את דרכה, בספטמבר 2000 הספר </a:t>
            </a:r>
            <a:r>
              <a:rPr lang="he-IL" dirty="0">
                <a:solidFill>
                  <a:schemeClr val="tx1"/>
                </a:solidFill>
                <a:latin typeface="Miriam" pitchFamily="34" charset="-79"/>
              </a:rPr>
              <a:t>הראשון </a:t>
            </a:r>
            <a:r>
              <a:rPr lang="he-IL" dirty="0" smtClean="0">
                <a:solidFill>
                  <a:schemeClr val="tx1"/>
                </a:solidFill>
                <a:latin typeface="Miriam" pitchFamily="34" charset="-79"/>
              </a:rPr>
              <a:t>באנגלית על רובי - </a:t>
            </a:r>
            <a:r>
              <a:rPr lang="he-IL" dirty="0">
                <a:solidFill>
                  <a:schemeClr val="tx1"/>
                </a:solidFill>
                <a:latin typeface="Miriam" pitchFamily="34" charset="-79"/>
              </a:rPr>
              <a:t>"</a:t>
            </a:r>
            <a:r>
              <a:rPr lang="en-US" dirty="0">
                <a:solidFill>
                  <a:schemeClr val="tx1"/>
                </a:solidFill>
                <a:latin typeface="Miriam" pitchFamily="34" charset="-79"/>
              </a:rPr>
              <a:t>Programming Ruby</a:t>
            </a:r>
            <a:r>
              <a:rPr lang="he-IL" dirty="0">
                <a:solidFill>
                  <a:schemeClr val="tx1"/>
                </a:solidFill>
                <a:latin typeface="Miriam" pitchFamily="34" charset="-79"/>
              </a:rPr>
              <a:t>", </a:t>
            </a:r>
            <a:r>
              <a:rPr lang="he-IL" dirty="0" smtClean="0">
                <a:solidFill>
                  <a:schemeClr val="tx1"/>
                </a:solidFill>
                <a:latin typeface="Miriam" pitchFamily="34" charset="-79"/>
              </a:rPr>
              <a:t>פורסם.</a:t>
            </a:r>
          </a:p>
          <a:p>
            <a:pPr algn="r" rtl="1"/>
            <a:r>
              <a:rPr lang="he-IL" dirty="0" smtClean="0">
                <a:solidFill>
                  <a:schemeClr val="tx1"/>
                </a:solidFill>
                <a:latin typeface="Miriam" pitchFamily="34" charset="-79"/>
              </a:rPr>
              <a:t>בשנת </a:t>
            </a:r>
            <a:r>
              <a:rPr lang="he-IL" dirty="0">
                <a:solidFill>
                  <a:schemeClr val="tx1"/>
                </a:solidFill>
                <a:latin typeface="Miriam" pitchFamily="34" charset="-79"/>
              </a:rPr>
              <a:t>2005, </a:t>
            </a:r>
            <a:r>
              <a:rPr lang="he-IL" dirty="0" smtClean="0">
                <a:solidFill>
                  <a:schemeClr val="tx1"/>
                </a:solidFill>
                <a:latin typeface="Miriam" pitchFamily="34" charset="-79"/>
              </a:rPr>
              <a:t>השפה התפרסמה במקומות רבים בעקבות פרסום</a:t>
            </a:r>
            <a:r>
              <a:rPr lang="he-IL" dirty="0">
                <a:solidFill>
                  <a:schemeClr val="tx1"/>
                </a:solidFill>
                <a:latin typeface="Miriam" pitchFamily="34" charset="-79"/>
              </a:rPr>
              <a:t> </a:t>
            </a:r>
            <a:r>
              <a:rPr lang="en-US" dirty="0">
                <a:solidFill>
                  <a:schemeClr val="tx1"/>
                </a:solidFill>
                <a:latin typeface="Miriam" pitchFamily="34" charset="-79"/>
              </a:rPr>
              <a:t>Ruby on Rails” </a:t>
            </a:r>
            <a:r>
              <a:rPr lang="he-IL" dirty="0">
                <a:solidFill>
                  <a:schemeClr val="tx1"/>
                </a:solidFill>
                <a:latin typeface="Miriam" pitchFamily="34" charset="-79"/>
              </a:rPr>
              <a:t>" </a:t>
            </a:r>
            <a:r>
              <a:rPr lang="he-IL" dirty="0" smtClean="0">
                <a:solidFill>
                  <a:schemeClr val="tx1"/>
                </a:solidFill>
                <a:latin typeface="Miriam" pitchFamily="34" charset="-79"/>
              </a:rPr>
              <a:t>– ספריית פיתוח לאפליקציות אינטרנט שנפתחה ברובי.</a:t>
            </a:r>
          </a:p>
          <a:p>
            <a:pPr algn="r" rtl="1"/>
            <a:r>
              <a:rPr lang="he-IL" dirty="0" smtClean="0">
                <a:solidFill>
                  <a:schemeClr val="tx1"/>
                </a:solidFill>
                <a:latin typeface="Miriam" pitchFamily="34" charset="-79"/>
              </a:rPr>
              <a:t>מאז </a:t>
            </a:r>
            <a:r>
              <a:rPr lang="he-IL" dirty="0">
                <a:solidFill>
                  <a:schemeClr val="tx1"/>
                </a:solidFill>
                <a:latin typeface="Miriam" pitchFamily="34" charset="-79"/>
              </a:rPr>
              <a:t>פורסמו גרסאות רבות נוספות, וכיום הגרסה העדכנית ביותר </a:t>
            </a:r>
            <a:r>
              <a:rPr lang="he-IL" dirty="0" smtClean="0">
                <a:solidFill>
                  <a:schemeClr val="tx1"/>
                </a:solidFill>
                <a:latin typeface="Miriam" pitchFamily="34" charset="-79"/>
              </a:rPr>
              <a:t>היא 2.2 פורסמה בשנת  2014.</a:t>
            </a:r>
          </a:p>
          <a:p>
            <a:pPr marL="0" indent="0" algn="r" rtl="1">
              <a:buNone/>
            </a:pPr>
            <a:endParaRPr lang="he-IL" i="1" dirty="0" smtClean="0">
              <a:solidFill>
                <a:schemeClr val="tx1"/>
              </a:solidFill>
              <a:latin typeface="Miriam" pitchFamily="34" charset="-79"/>
            </a:endParaRPr>
          </a:p>
        </p:txBody>
      </p:sp>
      <p:pic>
        <p:nvPicPr>
          <p:cNvPr id="4" name="תמונה 3" descr="logo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8209" y="5911222"/>
            <a:ext cx="1890269" cy="679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42209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he-IL" b="1" dirty="0" smtClean="0"/>
              <a:t>מאפייני השפה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44750" y="1883626"/>
            <a:ext cx="9028001" cy="3777622"/>
          </a:xfrm>
        </p:spPr>
        <p:txBody>
          <a:bodyPr>
            <a:normAutofit fontScale="25000" lnSpcReduction="20000"/>
          </a:bodyPr>
          <a:lstStyle/>
          <a:p>
            <a:pPr algn="just" rtl="1"/>
            <a:r>
              <a:rPr lang="he-IL" sz="7200" i="1" dirty="0" smtClean="0">
                <a:solidFill>
                  <a:schemeClr val="tx1"/>
                </a:solidFill>
                <a:latin typeface="Miriam" pitchFamily="34" charset="-79"/>
              </a:rPr>
              <a:t>רובי היא שפה שהושפעה מ</a:t>
            </a:r>
            <a:r>
              <a:rPr lang="en-US" sz="7200" dirty="0" smtClean="0">
                <a:solidFill>
                  <a:srgbClr val="333333"/>
                </a:solidFill>
                <a:latin typeface="Algerian" pitchFamily="82" charset="0"/>
                <a:ea typeface="Yu Gothic" pitchFamily="34" charset="-128"/>
                <a:cs typeface="Guttman Hatzvi" pitchFamily="2" charset="-79"/>
              </a:rPr>
              <a:t>, </a:t>
            </a:r>
            <a:r>
              <a:rPr lang="en-US" sz="7200" i="1" dirty="0">
                <a:solidFill>
                  <a:schemeClr val="tx1"/>
                </a:solidFill>
                <a:latin typeface="Miriam" pitchFamily="34" charset="-79"/>
              </a:rPr>
              <a:t>Lisp, Smalltalk, Perl </a:t>
            </a:r>
            <a:r>
              <a:rPr lang="he-IL" sz="7200" i="1" dirty="0" smtClean="0">
                <a:solidFill>
                  <a:schemeClr val="tx1"/>
                </a:solidFill>
                <a:latin typeface="Miriam" pitchFamily="34" charset="-79"/>
              </a:rPr>
              <a:t>אייפל, </a:t>
            </a:r>
            <a:r>
              <a:rPr lang="he-IL" sz="7200" i="1" dirty="0">
                <a:solidFill>
                  <a:schemeClr val="tx1"/>
                </a:solidFill>
                <a:latin typeface="Miriam" pitchFamily="34" charset="-79"/>
              </a:rPr>
              <a:t>פייתון ועוד</a:t>
            </a:r>
            <a:r>
              <a:rPr lang="he-IL" sz="7200" i="1" dirty="0" smtClean="0">
                <a:solidFill>
                  <a:schemeClr val="tx1"/>
                </a:solidFill>
                <a:latin typeface="Miriam" pitchFamily="34" charset="-79"/>
              </a:rPr>
              <a:t>.</a:t>
            </a:r>
          </a:p>
          <a:p>
            <a:pPr algn="just" rtl="1"/>
            <a:r>
              <a:rPr lang="he-IL" sz="7200" i="1" dirty="0">
                <a:solidFill>
                  <a:schemeClr val="tx1"/>
                </a:solidFill>
                <a:latin typeface="Miriam" pitchFamily="34" charset="-79"/>
              </a:rPr>
              <a:t>רובי מוגדת כשפת תכנות מונחה עצמים טהורה – כל ערך בשפה הוא אובייקט כולל מספרים וערכי אמת ושקר. (להבדיל משפות כגון גאווה המגדירות ערכים אלו כסוגי משתנים "פרמטיבים"  שאינם אוביקטים</a:t>
            </a:r>
            <a:r>
              <a:rPr lang="he-IL" sz="7200" i="1" dirty="0" smtClean="0">
                <a:solidFill>
                  <a:schemeClr val="tx1"/>
                </a:solidFill>
                <a:latin typeface="Miriam" pitchFamily="34" charset="-79"/>
              </a:rPr>
              <a:t>).</a:t>
            </a:r>
          </a:p>
          <a:p>
            <a:pPr algn="just" rtl="1"/>
            <a:r>
              <a:rPr lang="he-IL" sz="7200" i="1" dirty="0" smtClean="0">
                <a:solidFill>
                  <a:schemeClr val="tx1"/>
                </a:solidFill>
                <a:latin typeface="Miriam" pitchFamily="34" charset="-79"/>
              </a:rPr>
              <a:t>רובי היא שפה מונחית עצמים טהורה ניתן ליישם בה שיטות –</a:t>
            </a:r>
            <a:r>
              <a:rPr lang="en-US" sz="7200" i="1" dirty="0" smtClean="0">
                <a:solidFill>
                  <a:schemeClr val="tx1"/>
                </a:solidFill>
                <a:latin typeface="Miriam" pitchFamily="34" charset="-79"/>
              </a:rPr>
              <a:t>Method</a:t>
            </a:r>
            <a:r>
              <a:rPr lang="he-IL" sz="7200" i="1" dirty="0" smtClean="0">
                <a:solidFill>
                  <a:schemeClr val="tx1"/>
                </a:solidFill>
                <a:latin typeface="Miriam" pitchFamily="34" charset="-79"/>
              </a:rPr>
              <a:t> של עצמים, יחד עם זאת השפה מאפשרת תכנות פרוצדראלי על ידי כתיבה של שיטות או אפילו קטעי קוד אימפרטיבים שלא בכפוף למחלקה או עצם, והקוד מקושר באופן אוטמטית למלחלקת </a:t>
            </a:r>
            <a:r>
              <a:rPr lang="en-US" sz="7200" i="1" dirty="0" smtClean="0">
                <a:solidFill>
                  <a:schemeClr val="tx1"/>
                </a:solidFill>
                <a:latin typeface="Miriam" pitchFamily="34" charset="-79"/>
              </a:rPr>
              <a:t>Object</a:t>
            </a:r>
            <a:r>
              <a:rPr lang="he-IL" sz="7200" i="1" dirty="0" smtClean="0">
                <a:solidFill>
                  <a:schemeClr val="tx1"/>
                </a:solidFill>
                <a:latin typeface="Miriam" pitchFamily="34" charset="-79"/>
              </a:rPr>
              <a:t>,  שהיא מחלקת העל של כל העצמים בשפה ולכן ניתן לקרואה למכל מקום בתוכנית.</a:t>
            </a:r>
          </a:p>
          <a:p>
            <a:pPr algn="just" rtl="1"/>
            <a:r>
              <a:rPr lang="he-IL" sz="7200" i="1" dirty="0" smtClean="0">
                <a:solidFill>
                  <a:schemeClr val="tx1"/>
                </a:solidFill>
                <a:latin typeface="Miriam" pitchFamily="34" charset="-79"/>
              </a:rPr>
              <a:t>רובי היא שפה:</a:t>
            </a:r>
          </a:p>
          <a:p>
            <a:pPr indent="6350" algn="just" rtl="1">
              <a:buFont typeface="Wingdings" panose="05000000000000000000" pitchFamily="2" charset="2"/>
              <a:buChar char="§"/>
            </a:pPr>
            <a:r>
              <a:rPr lang="he-IL" sz="7200" i="1" dirty="0" smtClean="0">
                <a:solidFill>
                  <a:schemeClr val="tx1"/>
                </a:solidFill>
                <a:latin typeface="Miriam" pitchFamily="34" charset="-79"/>
              </a:rPr>
              <a:t>  אימפרטיבית </a:t>
            </a:r>
          </a:p>
          <a:p>
            <a:pPr indent="234950" algn="just" rtl="1">
              <a:buFont typeface="Wingdings" panose="05000000000000000000" pitchFamily="2" charset="2"/>
              <a:buChar char="§"/>
            </a:pPr>
            <a:r>
              <a:rPr lang="he-IL" sz="7200" i="1" dirty="0" smtClean="0">
                <a:solidFill>
                  <a:schemeClr val="tx1"/>
                </a:solidFill>
                <a:latin typeface="Miriam" pitchFamily="34" charset="-79"/>
              </a:rPr>
              <a:t>פונקציונאלית </a:t>
            </a:r>
          </a:p>
          <a:p>
            <a:pPr indent="234950" algn="just" rtl="1">
              <a:buFont typeface="Wingdings" panose="05000000000000000000" pitchFamily="2" charset="2"/>
              <a:buChar char="§"/>
            </a:pPr>
            <a:r>
              <a:rPr lang="he-IL" sz="7200" i="1" dirty="0" smtClean="0">
                <a:solidFill>
                  <a:schemeClr val="tx1"/>
                </a:solidFill>
                <a:latin typeface="Miriam" pitchFamily="34" charset="-79"/>
              </a:rPr>
              <a:t>פרוצדוראלית</a:t>
            </a:r>
          </a:p>
          <a:p>
            <a:pPr indent="234950" algn="just" rtl="1">
              <a:buFont typeface="Wingdings" panose="05000000000000000000" pitchFamily="2" charset="2"/>
              <a:buChar char="§"/>
            </a:pPr>
            <a:r>
              <a:rPr lang="he-IL" sz="7200" i="1" dirty="0" smtClean="0">
                <a:solidFill>
                  <a:schemeClr val="tx1"/>
                </a:solidFill>
                <a:latin typeface="Miriam" pitchFamily="34" charset="-79"/>
              </a:rPr>
              <a:t>מונחית עצמים</a:t>
            </a:r>
          </a:p>
          <a:p>
            <a:pPr algn="just" rtl="1">
              <a:buFont typeface="Wingdings" panose="05000000000000000000" pitchFamily="2" charset="2"/>
              <a:buChar char="§"/>
            </a:pPr>
            <a:endParaRPr lang="he-IL" sz="7200" i="1" dirty="0" smtClean="0">
              <a:solidFill>
                <a:schemeClr val="tx1"/>
              </a:solidFill>
              <a:latin typeface="Miriam" pitchFamily="34" charset="-79"/>
            </a:endParaRPr>
          </a:p>
          <a:p>
            <a:pPr marL="349250" indent="0" algn="just" rtl="1">
              <a:buNone/>
              <a:tabLst>
                <a:tab pos="685800" algn="l"/>
              </a:tabLst>
            </a:pPr>
            <a:endParaRPr lang="he-IL" sz="7200" i="1" dirty="0" smtClean="0">
              <a:solidFill>
                <a:schemeClr val="tx1"/>
              </a:solidFill>
              <a:latin typeface="Miriam" pitchFamily="34" charset="-79"/>
            </a:endParaRPr>
          </a:p>
          <a:p>
            <a:pPr marL="577850" indent="-228600" algn="just" rtl="1">
              <a:buFont typeface="Wingdings" panose="05000000000000000000" pitchFamily="2" charset="2"/>
              <a:buChar char="§"/>
              <a:tabLst>
                <a:tab pos="685800" algn="l"/>
              </a:tabLst>
            </a:pPr>
            <a:endParaRPr lang="he-IL" sz="7200" i="1" dirty="0" smtClean="0">
              <a:solidFill>
                <a:schemeClr val="tx1"/>
              </a:solidFill>
              <a:latin typeface="Miriam" pitchFamily="34" charset="-79"/>
            </a:endParaRPr>
          </a:p>
          <a:p>
            <a:pPr marL="577850" indent="-228600" algn="just" rtl="1">
              <a:buFont typeface="Wingdings" panose="05000000000000000000" pitchFamily="2" charset="2"/>
              <a:buChar char="§"/>
              <a:tabLst>
                <a:tab pos="685800" algn="l"/>
              </a:tabLst>
            </a:pPr>
            <a:endParaRPr lang="he-IL" sz="7200" i="1" dirty="0" smtClean="0">
              <a:solidFill>
                <a:schemeClr val="tx1"/>
              </a:solidFill>
              <a:latin typeface="Miriam" pitchFamily="34" charset="-79"/>
            </a:endParaRPr>
          </a:p>
          <a:p>
            <a:pPr marL="349250" indent="0" algn="just" rtl="1">
              <a:buNone/>
              <a:tabLst>
                <a:tab pos="685800" algn="l"/>
              </a:tabLst>
            </a:pPr>
            <a:endParaRPr lang="en-US" i="1" dirty="0" smtClean="0">
              <a:solidFill>
                <a:schemeClr val="tx1"/>
              </a:solidFill>
              <a:latin typeface="Miriam" pitchFamily="34" charset="-79"/>
            </a:endParaRPr>
          </a:p>
          <a:p>
            <a:pPr marL="349250" indent="-66675" algn="just" rtl="1">
              <a:buFont typeface="Wingdings" panose="05000000000000000000" pitchFamily="2" charset="2"/>
              <a:buChar char="§"/>
            </a:pPr>
            <a:r>
              <a:rPr lang="en-US" i="1" dirty="0" smtClean="0">
                <a:solidFill>
                  <a:schemeClr val="tx1"/>
                </a:solidFill>
                <a:latin typeface="Miriam" pitchFamily="34" charset="-79"/>
              </a:rPr>
              <a:t>  </a:t>
            </a:r>
            <a:r>
              <a:rPr lang="he-IL" i="1" dirty="0" smtClean="0">
                <a:solidFill>
                  <a:schemeClr val="tx1"/>
                </a:solidFill>
                <a:latin typeface="Miriam" pitchFamily="34" charset="-79"/>
              </a:rPr>
              <a:t> מצד </a:t>
            </a:r>
          </a:p>
          <a:p>
            <a:pPr marL="349250" indent="-66675" algn="r" rtl="1">
              <a:buFont typeface="Wingdings" panose="05000000000000000000" pitchFamily="2" charset="2"/>
              <a:buChar char="§"/>
            </a:pPr>
            <a:endParaRPr lang="en-US" i="1" dirty="0" smtClean="0">
              <a:solidFill>
                <a:schemeClr val="tx1"/>
              </a:solidFill>
              <a:latin typeface="Miriam" pitchFamily="34" charset="-79"/>
            </a:endParaRPr>
          </a:p>
          <a:p>
            <a:pPr algn="r" rtl="1"/>
            <a:r>
              <a:rPr lang="en-US" i="1" dirty="0" smtClean="0">
                <a:solidFill>
                  <a:schemeClr val="tx1"/>
                </a:solidFill>
                <a:latin typeface="Miriam" pitchFamily="34" charset="-79"/>
              </a:rPr>
              <a:t> </a:t>
            </a:r>
            <a:endParaRPr lang="he-IL" i="1" dirty="0">
              <a:solidFill>
                <a:schemeClr val="tx1"/>
              </a:solidFill>
              <a:latin typeface="Miriam" pitchFamily="34" charset="-79"/>
            </a:endParaRPr>
          </a:p>
          <a:p>
            <a:pPr algn="r" rtl="1"/>
            <a:endParaRPr lang="he-IL" i="1" dirty="0" smtClean="0">
              <a:solidFill>
                <a:schemeClr val="tx1"/>
              </a:solidFill>
              <a:latin typeface="Miriam" pitchFamily="34" charset="-79"/>
            </a:endParaRPr>
          </a:p>
          <a:p>
            <a:pPr algn="r" rtl="1"/>
            <a:endParaRPr lang="he-IL" i="1" dirty="0" smtClean="0">
              <a:solidFill>
                <a:schemeClr val="tx1"/>
              </a:solidFill>
              <a:latin typeface="Miriam" pitchFamily="34" charset="-79"/>
            </a:endParaRPr>
          </a:p>
        </p:txBody>
      </p:sp>
      <p:pic>
        <p:nvPicPr>
          <p:cNvPr id="4" name="תמונה 3" descr="logo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8209" y="5911222"/>
            <a:ext cx="1890269" cy="679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55888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he-IL" b="1" dirty="0" smtClean="0"/>
              <a:t>מאפייני השפה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21491" y="1760797"/>
            <a:ext cx="9151258" cy="3777622"/>
          </a:xfrm>
        </p:spPr>
        <p:txBody>
          <a:bodyPr>
            <a:normAutofit fontScale="25000" lnSpcReduction="20000"/>
          </a:bodyPr>
          <a:lstStyle/>
          <a:p>
            <a:pPr algn="r" rtl="1"/>
            <a:r>
              <a:rPr lang="he-IL" sz="7200" b="1" dirty="0" smtClean="0"/>
              <a:t>תכנות אימפרטיבי </a:t>
            </a:r>
            <a:r>
              <a:rPr lang="he-IL" sz="7200" dirty="0" smtClean="0"/>
              <a:t>- היא פרדיגמת תכנות השמה דגש על רצפים של פקודות המורות למחשב לשנות את תוכן סביבת העבודה. פרדיגמה זו היא הפרדיגמה התכנותית הטבעית והנפוצה ביותר. שפה </a:t>
            </a:r>
            <a:r>
              <a:rPr lang="he-IL" sz="7200" dirty="0"/>
              <a:t>אימפרטיבית </a:t>
            </a:r>
            <a:r>
              <a:rPr lang="he-IL" sz="7200" dirty="0" smtClean="0"/>
              <a:t>מאופיינת במשתנים, פקודות ומבני בקרה.</a:t>
            </a:r>
          </a:p>
          <a:p>
            <a:pPr algn="r" rtl="1"/>
            <a:r>
              <a:rPr lang="he-IL" sz="7200" b="1" dirty="0" smtClean="0"/>
              <a:t>תכנות </a:t>
            </a:r>
            <a:r>
              <a:rPr lang="he-IL" sz="7200" b="1" dirty="0"/>
              <a:t>פרוצדורלי- </a:t>
            </a:r>
            <a:r>
              <a:rPr lang="he-IL" sz="7200" dirty="0"/>
              <a:t>הוא פרדיגמת תכנות המגבירה את מודולריות הקוד ומקילה על התחזוקה </a:t>
            </a:r>
            <a:r>
              <a:rPr lang="he-IL" sz="7200" dirty="0" smtClean="0"/>
              <a:t>. בתכנות </a:t>
            </a:r>
            <a:r>
              <a:rPr lang="he-IL" sz="7200" dirty="0"/>
              <a:t>פרוצדורלי מחולקת תוכנית מחשב אחת לתת תכניות רבות, שכל אחת מהן קרויה פרוצדורה(שגרה או פונקציה</a:t>
            </a:r>
            <a:r>
              <a:rPr lang="he-IL" sz="7200" dirty="0" smtClean="0"/>
              <a:t>)</a:t>
            </a:r>
            <a:endParaRPr lang="he-IL" sz="7200" dirty="0"/>
          </a:p>
          <a:p>
            <a:pPr algn="r" rtl="1"/>
            <a:r>
              <a:rPr lang="he-IL" sz="7200" b="1" dirty="0"/>
              <a:t>תכנות מונחה עצמים -</a:t>
            </a:r>
            <a:r>
              <a:rPr lang="he-IL" sz="7200" dirty="0"/>
              <a:t>או לעתים תכנות מוכוון-עצמים </a:t>
            </a:r>
            <a:r>
              <a:rPr lang="en-US" sz="7200" dirty="0"/>
              <a:t>Object-Oriented </a:t>
            </a:r>
            <a:r>
              <a:rPr lang="en-US" sz="7200" dirty="0" smtClean="0"/>
              <a:t>Programming-</a:t>
            </a:r>
            <a:r>
              <a:rPr lang="he-IL" sz="7200" dirty="0" smtClean="0"/>
              <a:t>פרדיגמת </a:t>
            </a:r>
            <a:r>
              <a:rPr lang="he-IL" sz="7200" dirty="0"/>
              <a:t>תכנות המשתמשת ב"עצמים" (אובייקטים) לשם תכנון תכניות מחשב . הפרדיגמה מספקת למתכנת מספר כלי הפשטה וטכניקות ובהן </a:t>
            </a:r>
            <a:r>
              <a:rPr lang="he-IL" sz="7200" dirty="0" smtClean="0"/>
              <a:t>הורשה </a:t>
            </a:r>
            <a:r>
              <a:rPr lang="he-IL" sz="7200" dirty="0"/>
              <a:t>וכימוס</a:t>
            </a:r>
            <a:r>
              <a:rPr lang="he-IL" sz="7200" dirty="0" smtClean="0"/>
              <a:t>.</a:t>
            </a:r>
            <a:endParaRPr lang="he-IL" sz="7200" dirty="0"/>
          </a:p>
          <a:p>
            <a:pPr algn="r" rtl="1"/>
            <a:r>
              <a:rPr lang="he-IL" sz="7200" b="1" dirty="0"/>
              <a:t>תכנות פונקציונלי- </a:t>
            </a:r>
            <a:r>
              <a:rPr lang="he-IL" sz="7200" dirty="0"/>
              <a:t>היא פרדיגמת תכנות השמה דגש על חישוב ביטוי תוך שימוש בפונקציות ככלי ההפשטה העיקריים. זאת בניגוד לפקודות </a:t>
            </a:r>
            <a:r>
              <a:rPr lang="he-IL" sz="7200" dirty="0" smtClean="0"/>
              <a:t>שהן </a:t>
            </a:r>
            <a:r>
              <a:rPr lang="he-IL" sz="7200" dirty="0"/>
              <a:t>הכלי העיקרי של שפות תכנות </a:t>
            </a:r>
            <a:r>
              <a:rPr lang="he-IL" sz="7200" dirty="0" smtClean="0"/>
              <a:t>רבות. הפונקציות </a:t>
            </a:r>
            <a:r>
              <a:rPr lang="he-IL" sz="7200" dirty="0"/>
              <a:t>הן מדרגה ראשונה ומתנהגת כמו טיפוס טבעי </a:t>
            </a:r>
            <a:r>
              <a:rPr lang="he-IL" sz="7200" dirty="0" smtClean="0"/>
              <a:t>בשפה. פונקציות </a:t>
            </a:r>
            <a:r>
              <a:rPr lang="he-IL" sz="7200" dirty="0"/>
              <a:t>הן עצמים בעלי קיום משל עצמם, הן ערכים לכל דבר- ניתן לשלחן כפרמטר לפונקציה ויכולות לשמש כביטוי חזרה</a:t>
            </a:r>
            <a:r>
              <a:rPr lang="he-IL" sz="7200" dirty="0" smtClean="0"/>
              <a:t>.</a:t>
            </a:r>
            <a:endParaRPr lang="he-IL" sz="7200" dirty="0"/>
          </a:p>
          <a:p>
            <a:pPr algn="just" rtl="1">
              <a:buFont typeface="Wingdings" panose="05000000000000000000" pitchFamily="2" charset="2"/>
              <a:buChar char="§"/>
            </a:pPr>
            <a:endParaRPr lang="he-IL" sz="7200" i="1" dirty="0" smtClean="0">
              <a:solidFill>
                <a:schemeClr val="tx1"/>
              </a:solidFill>
              <a:latin typeface="Miriam" pitchFamily="34" charset="-79"/>
            </a:endParaRPr>
          </a:p>
          <a:p>
            <a:pPr marL="349250" indent="0" algn="just" rtl="1">
              <a:buNone/>
              <a:tabLst>
                <a:tab pos="685800" algn="l"/>
              </a:tabLst>
            </a:pPr>
            <a:endParaRPr lang="he-IL" sz="7200" i="1" dirty="0" smtClean="0">
              <a:solidFill>
                <a:schemeClr val="tx1"/>
              </a:solidFill>
              <a:latin typeface="Miriam" pitchFamily="34" charset="-79"/>
            </a:endParaRPr>
          </a:p>
          <a:p>
            <a:pPr marL="577850" indent="-228600" algn="just" rtl="1">
              <a:buFont typeface="Wingdings" panose="05000000000000000000" pitchFamily="2" charset="2"/>
              <a:buChar char="§"/>
              <a:tabLst>
                <a:tab pos="685800" algn="l"/>
              </a:tabLst>
            </a:pPr>
            <a:endParaRPr lang="he-IL" sz="7200" i="1" dirty="0" smtClean="0">
              <a:solidFill>
                <a:schemeClr val="tx1"/>
              </a:solidFill>
              <a:latin typeface="Miriam" pitchFamily="34" charset="-79"/>
            </a:endParaRPr>
          </a:p>
          <a:p>
            <a:pPr marL="577850" indent="-228600" algn="just" rtl="1">
              <a:buFont typeface="Wingdings" panose="05000000000000000000" pitchFamily="2" charset="2"/>
              <a:buChar char="§"/>
              <a:tabLst>
                <a:tab pos="685800" algn="l"/>
              </a:tabLst>
            </a:pPr>
            <a:endParaRPr lang="he-IL" sz="7200" i="1" dirty="0" smtClean="0">
              <a:solidFill>
                <a:schemeClr val="tx1"/>
              </a:solidFill>
              <a:latin typeface="Miriam" pitchFamily="34" charset="-79"/>
            </a:endParaRPr>
          </a:p>
          <a:p>
            <a:pPr marL="349250" indent="0" algn="just" rtl="1">
              <a:buNone/>
              <a:tabLst>
                <a:tab pos="685800" algn="l"/>
              </a:tabLst>
            </a:pPr>
            <a:endParaRPr lang="en-US" i="1" dirty="0" smtClean="0">
              <a:solidFill>
                <a:schemeClr val="tx1"/>
              </a:solidFill>
              <a:latin typeface="Miriam" pitchFamily="34" charset="-79"/>
            </a:endParaRPr>
          </a:p>
          <a:p>
            <a:pPr marL="349250" indent="-66675" algn="just" rtl="1">
              <a:buFont typeface="Wingdings" panose="05000000000000000000" pitchFamily="2" charset="2"/>
              <a:buChar char="§"/>
            </a:pPr>
            <a:r>
              <a:rPr lang="en-US" i="1" dirty="0" smtClean="0">
                <a:solidFill>
                  <a:schemeClr val="tx1"/>
                </a:solidFill>
                <a:latin typeface="Miriam" pitchFamily="34" charset="-79"/>
              </a:rPr>
              <a:t>  </a:t>
            </a:r>
            <a:r>
              <a:rPr lang="he-IL" i="1" dirty="0" smtClean="0">
                <a:solidFill>
                  <a:schemeClr val="tx1"/>
                </a:solidFill>
                <a:latin typeface="Miriam" pitchFamily="34" charset="-79"/>
              </a:rPr>
              <a:t> מצד </a:t>
            </a:r>
          </a:p>
          <a:p>
            <a:pPr marL="349250" indent="-66675" algn="r" rtl="1">
              <a:buFont typeface="Wingdings" panose="05000000000000000000" pitchFamily="2" charset="2"/>
              <a:buChar char="§"/>
            </a:pPr>
            <a:endParaRPr lang="en-US" i="1" dirty="0" smtClean="0">
              <a:solidFill>
                <a:schemeClr val="tx1"/>
              </a:solidFill>
              <a:latin typeface="Miriam" pitchFamily="34" charset="-79"/>
            </a:endParaRPr>
          </a:p>
          <a:p>
            <a:pPr algn="r" rtl="1"/>
            <a:r>
              <a:rPr lang="en-US" i="1" dirty="0" smtClean="0">
                <a:solidFill>
                  <a:schemeClr val="tx1"/>
                </a:solidFill>
                <a:latin typeface="Miriam" pitchFamily="34" charset="-79"/>
              </a:rPr>
              <a:t> </a:t>
            </a:r>
            <a:endParaRPr lang="he-IL" i="1" dirty="0">
              <a:solidFill>
                <a:schemeClr val="tx1"/>
              </a:solidFill>
              <a:latin typeface="Miriam" pitchFamily="34" charset="-79"/>
            </a:endParaRPr>
          </a:p>
          <a:p>
            <a:pPr algn="r" rtl="1"/>
            <a:endParaRPr lang="he-IL" i="1" dirty="0" smtClean="0">
              <a:solidFill>
                <a:schemeClr val="tx1"/>
              </a:solidFill>
              <a:latin typeface="Miriam" pitchFamily="34" charset="-79"/>
            </a:endParaRPr>
          </a:p>
          <a:p>
            <a:pPr algn="r" rtl="1"/>
            <a:endParaRPr lang="he-IL" i="1" dirty="0" smtClean="0">
              <a:solidFill>
                <a:schemeClr val="tx1"/>
              </a:solidFill>
              <a:latin typeface="Miriam" pitchFamily="34" charset="-79"/>
            </a:endParaRPr>
          </a:p>
        </p:txBody>
      </p:sp>
      <p:pic>
        <p:nvPicPr>
          <p:cNvPr id="4" name="תמונה 3" descr="logo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8209" y="5911222"/>
            <a:ext cx="1890269" cy="679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92520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he-IL" b="1" dirty="0"/>
              <a:t>מאפייני השפה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39181" y="1905000"/>
            <a:ext cx="9162437" cy="4006222"/>
          </a:xfrm>
        </p:spPr>
        <p:txBody>
          <a:bodyPr>
            <a:normAutofit lnSpcReduction="10000"/>
          </a:bodyPr>
          <a:lstStyle/>
          <a:p>
            <a:pPr algn="just" rtl="1"/>
            <a:r>
              <a:rPr lang="he-IL" sz="1900" i="1" dirty="0">
                <a:solidFill>
                  <a:schemeClr val="tx1"/>
                </a:solidFill>
                <a:latin typeface="Miriam" pitchFamily="34" charset="-79"/>
              </a:rPr>
              <a:t>מדדי שפה:</a:t>
            </a:r>
          </a:p>
          <a:p>
            <a:pPr marL="577850" indent="-228600" algn="just" rtl="1">
              <a:buFont typeface="Wingdings" panose="05000000000000000000" pitchFamily="2" charset="2"/>
              <a:buChar char="§"/>
            </a:pPr>
            <a:r>
              <a:rPr lang="en-US" sz="1900" b="1" i="1" dirty="0">
                <a:solidFill>
                  <a:schemeClr val="tx1"/>
                </a:solidFill>
                <a:latin typeface="Miriam" pitchFamily="34" charset="-79"/>
              </a:rPr>
              <a:t>Readability</a:t>
            </a:r>
            <a:r>
              <a:rPr lang="he-IL" sz="1900" i="1" dirty="0">
                <a:solidFill>
                  <a:schemeClr val="tx1"/>
                </a:solidFill>
                <a:latin typeface="Miriam" pitchFamily="34" charset="-79"/>
              </a:rPr>
              <a:t> - רובי היא שפה קלה להבנה הסינטקס שלה ברור וכן ניתן לשלוט בה על זרימת הנתונים </a:t>
            </a:r>
            <a:r>
              <a:rPr lang="en-US" sz="1900" i="1" dirty="0">
                <a:solidFill>
                  <a:schemeClr val="tx1"/>
                </a:solidFill>
                <a:latin typeface="Miriam" pitchFamily="34" charset="-79"/>
              </a:rPr>
              <a:t>(if, else)</a:t>
            </a:r>
            <a:r>
              <a:rPr lang="he-IL" sz="1900" i="1" dirty="0">
                <a:solidFill>
                  <a:schemeClr val="tx1"/>
                </a:solidFill>
                <a:latin typeface="Miriam" pitchFamily="34" charset="-79"/>
              </a:rPr>
              <a:t> מה  שהופך שפה לקריאה.</a:t>
            </a:r>
          </a:p>
          <a:p>
            <a:pPr marL="577850" indent="-228600" algn="just" rtl="1">
              <a:buFont typeface="Wingdings" panose="05000000000000000000" pitchFamily="2" charset="2"/>
              <a:buChar char="§"/>
              <a:tabLst>
                <a:tab pos="685800" algn="l"/>
              </a:tabLst>
            </a:pPr>
            <a:r>
              <a:rPr lang="he-IL" sz="1900" i="1" dirty="0">
                <a:solidFill>
                  <a:schemeClr val="tx1"/>
                </a:solidFill>
                <a:latin typeface="Miriam" pitchFamily="34" charset="-79"/>
              </a:rPr>
              <a:t> </a:t>
            </a:r>
            <a:r>
              <a:rPr lang="en-US" sz="1900" b="1" i="1" dirty="0" err="1">
                <a:solidFill>
                  <a:schemeClr val="tx1"/>
                </a:solidFill>
                <a:latin typeface="Miriam" pitchFamily="34" charset="-79"/>
              </a:rPr>
              <a:t>Writability</a:t>
            </a:r>
            <a:r>
              <a:rPr lang="he-IL" sz="1900" i="1" dirty="0">
                <a:solidFill>
                  <a:schemeClr val="tx1"/>
                </a:solidFill>
                <a:latin typeface="Miriam" pitchFamily="34" charset="-79"/>
              </a:rPr>
              <a:t> – רובי היא שפה </a:t>
            </a:r>
            <a:r>
              <a:rPr lang="he-IL" sz="1900" i="1" dirty="0" smtClean="0">
                <a:solidFill>
                  <a:schemeClr val="tx1"/>
                </a:solidFill>
                <a:latin typeface="Miriam" pitchFamily="34" charset="-79"/>
              </a:rPr>
              <a:t>פשוטה </a:t>
            </a:r>
            <a:r>
              <a:rPr lang="he-IL" sz="1900" i="1" dirty="0">
                <a:solidFill>
                  <a:schemeClr val="tx1"/>
                </a:solidFill>
                <a:latin typeface="Miriam" pitchFamily="34" charset="-79"/>
              </a:rPr>
              <a:t>- יש מספיק דברים לבטא הכל אבל לא יותר מידי, וכן השפה תומכת  בפונקציות מה שתורם מאד לקלות הכתיבה בה.</a:t>
            </a:r>
          </a:p>
          <a:p>
            <a:pPr marL="577850" indent="-228600" algn="just" rtl="1">
              <a:buFont typeface="Wingdings" panose="05000000000000000000" pitchFamily="2" charset="2"/>
              <a:buChar char="§"/>
              <a:tabLst>
                <a:tab pos="685800" algn="l"/>
              </a:tabLst>
            </a:pPr>
            <a:r>
              <a:rPr lang="en-US" sz="1900" b="1" i="1" dirty="0">
                <a:solidFill>
                  <a:schemeClr val="tx1"/>
                </a:solidFill>
                <a:latin typeface="Miriam" pitchFamily="34" charset="-79"/>
              </a:rPr>
              <a:t>Reliability</a:t>
            </a:r>
            <a:r>
              <a:rPr lang="en-US" sz="1900" i="1" dirty="0">
                <a:solidFill>
                  <a:schemeClr val="tx1"/>
                </a:solidFill>
                <a:latin typeface="Miriam" pitchFamily="34" charset="-79"/>
              </a:rPr>
              <a:t> </a:t>
            </a:r>
            <a:r>
              <a:rPr lang="he-IL" sz="1900" i="1" dirty="0">
                <a:solidFill>
                  <a:schemeClr val="tx1"/>
                </a:solidFill>
                <a:latin typeface="Miriam" pitchFamily="34" charset="-79"/>
              </a:rPr>
              <a:t> - קיים בשפה מנגון לכידת שגיאות מה שמגביר אמינות, אך מאידך אין ברובי בדיקת </a:t>
            </a:r>
            <a:r>
              <a:rPr lang="en-US" sz="1900" i="1" dirty="0">
                <a:solidFill>
                  <a:schemeClr val="tx1"/>
                </a:solidFill>
                <a:latin typeface="Miriam" pitchFamily="34" charset="-79"/>
              </a:rPr>
              <a:t>type checking </a:t>
            </a:r>
            <a:r>
              <a:rPr lang="he-IL" sz="1900" i="1" dirty="0">
                <a:solidFill>
                  <a:schemeClr val="tx1"/>
                </a:solidFill>
                <a:latin typeface="Miriam" pitchFamily="34" charset="-79"/>
              </a:rPr>
              <a:t> מכיון  שאין בה אפשרות להגדרת טיפוסי משתנים.     </a:t>
            </a:r>
          </a:p>
          <a:p>
            <a:pPr marL="577850" indent="-228600" algn="just" rtl="1">
              <a:buFont typeface="Wingdings" panose="05000000000000000000" pitchFamily="2" charset="2"/>
              <a:buChar char="§"/>
              <a:tabLst>
                <a:tab pos="685800" algn="l"/>
              </a:tabLst>
            </a:pPr>
            <a:r>
              <a:rPr lang="en-US" sz="1900" b="1" i="1" dirty="0">
                <a:solidFill>
                  <a:schemeClr val="tx1"/>
                </a:solidFill>
                <a:latin typeface="Miriam" pitchFamily="34" charset="-79"/>
              </a:rPr>
              <a:t>Cost</a:t>
            </a:r>
            <a:r>
              <a:rPr lang="en-US" sz="1900" i="1" dirty="0">
                <a:solidFill>
                  <a:schemeClr val="tx1"/>
                </a:solidFill>
                <a:latin typeface="Miriam" pitchFamily="34" charset="-79"/>
              </a:rPr>
              <a:t> </a:t>
            </a:r>
            <a:r>
              <a:rPr lang="he-IL" sz="1900" i="1" dirty="0">
                <a:solidFill>
                  <a:schemeClr val="tx1"/>
                </a:solidFill>
                <a:latin typeface="Miriam" pitchFamily="34" charset="-79"/>
              </a:rPr>
              <a:t> </a:t>
            </a:r>
            <a:r>
              <a:rPr lang="en-US" sz="1900" i="1" dirty="0">
                <a:solidFill>
                  <a:schemeClr val="tx1"/>
                </a:solidFill>
                <a:latin typeface="Miriam" pitchFamily="34" charset="-79"/>
              </a:rPr>
              <a:t>- </a:t>
            </a:r>
            <a:r>
              <a:rPr lang="he-IL" sz="1900" i="1" dirty="0">
                <a:solidFill>
                  <a:schemeClr val="tx1"/>
                </a:solidFill>
                <a:latin typeface="Miriam" pitchFamily="34" charset="-79"/>
              </a:rPr>
              <a:t> מכיון שהשפה קריאה וכתיבה, קל לכתוב בה וקל ללמד אותה לכן פיתוח הקוד יעלה בהתאם. </a:t>
            </a:r>
            <a:endParaRPr lang="he-IL" sz="1900" i="1" dirty="0" smtClean="0">
              <a:solidFill>
                <a:schemeClr val="tx1"/>
              </a:solidFill>
              <a:latin typeface="Miriam" pitchFamily="34" charset="-79"/>
            </a:endParaRPr>
          </a:p>
          <a:p>
            <a:pPr marL="577850" indent="-228600" algn="just" rtl="1">
              <a:buFont typeface="Wingdings" panose="05000000000000000000" pitchFamily="2" charset="2"/>
              <a:buChar char="§"/>
              <a:tabLst>
                <a:tab pos="685800" algn="l"/>
              </a:tabLst>
            </a:pPr>
            <a:r>
              <a:rPr lang="en-US" sz="1900" b="1" i="1" dirty="0" smtClean="0">
                <a:solidFill>
                  <a:schemeClr val="tx1"/>
                </a:solidFill>
                <a:latin typeface="Miriam" pitchFamily="34" charset="-79"/>
              </a:rPr>
              <a:t>Portability</a:t>
            </a:r>
            <a:r>
              <a:rPr lang="he-IL" sz="1900" i="1" dirty="0" smtClean="0">
                <a:solidFill>
                  <a:schemeClr val="tx1"/>
                </a:solidFill>
                <a:latin typeface="Miriam" pitchFamily="34" charset="-79"/>
              </a:rPr>
              <a:t> – השפה רצה על פלטפורמות רבות(היות שעובדת על</a:t>
            </a:r>
            <a:r>
              <a:rPr lang="he-IL" sz="1900" i="1" dirty="0">
                <a:solidFill>
                  <a:schemeClr val="tx1"/>
                </a:solidFill>
                <a:latin typeface="Miriam" pitchFamily="34" charset="-79"/>
              </a:rPr>
              <a:t> </a:t>
            </a:r>
            <a:r>
              <a:rPr lang="he-IL" sz="1900" i="1" dirty="0" smtClean="0">
                <a:solidFill>
                  <a:schemeClr val="tx1"/>
                </a:solidFill>
                <a:latin typeface="Miriam" pitchFamily="34" charset="-79"/>
              </a:rPr>
              <a:t>מפרש ) </a:t>
            </a:r>
            <a:r>
              <a:rPr lang="en-US" sz="1900" i="1" dirty="0" smtClean="0">
                <a:solidFill>
                  <a:schemeClr val="tx1"/>
                </a:solidFill>
                <a:latin typeface="Miriam" pitchFamily="34" charset="-79"/>
              </a:rPr>
              <a:t>Windows, Mac, </a:t>
            </a:r>
            <a:r>
              <a:rPr lang="en-US" sz="1900" i="1" dirty="0" err="1" smtClean="0">
                <a:solidFill>
                  <a:schemeClr val="tx1"/>
                </a:solidFill>
                <a:latin typeface="Miriam" pitchFamily="34" charset="-79"/>
              </a:rPr>
              <a:t>Os</a:t>
            </a:r>
            <a:r>
              <a:rPr lang="en-US" sz="1900" i="1" dirty="0" smtClean="0">
                <a:solidFill>
                  <a:schemeClr val="tx1"/>
                </a:solidFill>
                <a:latin typeface="Miriam" pitchFamily="34" charset="-79"/>
              </a:rPr>
              <a:t>, Various versions of Unix </a:t>
            </a:r>
          </a:p>
          <a:p>
            <a:pPr marL="577850" indent="-228600" algn="just" rtl="1">
              <a:buFont typeface="Wingdings" panose="05000000000000000000" pitchFamily="2" charset="2"/>
              <a:buChar char="§"/>
              <a:tabLst>
                <a:tab pos="685800" algn="l"/>
              </a:tabLst>
            </a:pPr>
            <a:r>
              <a:rPr lang="en-US" sz="1900" b="1" i="1" dirty="0" smtClean="0">
                <a:solidFill>
                  <a:schemeClr val="tx1"/>
                </a:solidFill>
                <a:latin typeface="Miriam" pitchFamily="34" charset="-79"/>
              </a:rPr>
              <a:t>Well-</a:t>
            </a:r>
            <a:r>
              <a:rPr lang="en-US" sz="1900" b="1" i="1" dirty="0" err="1" smtClean="0">
                <a:solidFill>
                  <a:schemeClr val="tx1"/>
                </a:solidFill>
                <a:latin typeface="Miriam" pitchFamily="34" charset="-79"/>
              </a:rPr>
              <a:t>definedness</a:t>
            </a:r>
            <a:r>
              <a:rPr lang="he-IL" sz="1900" i="1" dirty="0">
                <a:solidFill>
                  <a:schemeClr val="tx1"/>
                </a:solidFill>
                <a:latin typeface="Miriam" pitchFamily="34" charset="-79"/>
              </a:rPr>
              <a:t> </a:t>
            </a:r>
            <a:r>
              <a:rPr lang="he-IL" sz="1900" i="1" dirty="0" smtClean="0">
                <a:solidFill>
                  <a:schemeClr val="tx1"/>
                </a:solidFill>
                <a:latin typeface="Miriam" pitchFamily="34" charset="-79"/>
              </a:rPr>
              <a:t>– השפה ברורה וחדה.</a:t>
            </a:r>
            <a:endParaRPr lang="he-IL" sz="1900" b="1" i="1" dirty="0">
              <a:solidFill>
                <a:schemeClr val="tx1"/>
              </a:solidFill>
              <a:latin typeface="Miriam" pitchFamily="34" charset="-79"/>
            </a:endParaRPr>
          </a:p>
          <a:p>
            <a:pPr algn="r" rtl="1"/>
            <a:endParaRPr lang="he-IL" i="1" dirty="0" smtClean="0">
              <a:solidFill>
                <a:schemeClr val="tx1"/>
              </a:solidFill>
              <a:latin typeface="Miriam" pitchFamily="34" charset="-79"/>
            </a:endParaRPr>
          </a:p>
        </p:txBody>
      </p:sp>
      <p:pic>
        <p:nvPicPr>
          <p:cNvPr id="4" name="תמונה 3" descr="logo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8209" y="5911222"/>
            <a:ext cx="1890269" cy="679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2499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88" t="26119" r="48946" b="17351"/>
          <a:stretch/>
        </p:blipFill>
        <p:spPr bwMode="auto">
          <a:xfrm>
            <a:off x="1535237" y="2360705"/>
            <a:ext cx="3256406" cy="44115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תמונה 3" descr="logo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8209" y="5911222"/>
            <a:ext cx="1890269" cy="679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592250" y="624110"/>
            <a:ext cx="8909366" cy="795257"/>
          </a:xfrm>
        </p:spPr>
        <p:txBody>
          <a:bodyPr>
            <a:normAutofit/>
          </a:bodyPr>
          <a:lstStyle/>
          <a:p>
            <a:pPr algn="r"/>
            <a:r>
              <a:rPr lang="he-IL" b="1" dirty="0"/>
              <a:t>מנגנוני השפה</a:t>
            </a:r>
            <a:endParaRPr lang="en-US" b="1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2428243" y="1623374"/>
            <a:ext cx="9073373" cy="4599295"/>
          </a:xfrm>
        </p:spPr>
        <p:txBody>
          <a:bodyPr>
            <a:normAutofit/>
          </a:bodyPr>
          <a:lstStyle/>
          <a:p>
            <a:pPr marL="0" lvl="1" algn="r" rtl="1"/>
            <a:r>
              <a:rPr lang="en-US" sz="2200" b="1" dirty="0" smtClean="0">
                <a:solidFill>
                  <a:schemeClr val="tx1"/>
                </a:solidFill>
                <a:latin typeface="Miriam" pitchFamily="34" charset="-79"/>
              </a:rPr>
              <a:t>Inheritance</a:t>
            </a:r>
            <a:r>
              <a:rPr lang="he-IL" sz="2200" b="1" dirty="0" smtClean="0">
                <a:solidFill>
                  <a:schemeClr val="tx1"/>
                </a:solidFill>
                <a:latin typeface="Miriam" pitchFamily="34" charset="-79"/>
              </a:rPr>
              <a:t>-הורשה</a:t>
            </a:r>
            <a:r>
              <a:rPr lang="en-US" sz="2200" b="1" dirty="0" smtClean="0">
                <a:solidFill>
                  <a:schemeClr val="tx1"/>
                </a:solidFill>
                <a:latin typeface="Miriam" pitchFamily="34" charset="-79"/>
              </a:rPr>
              <a:t> </a:t>
            </a:r>
            <a:r>
              <a:rPr lang="he-IL" sz="2200" b="1" dirty="0" smtClean="0">
                <a:solidFill>
                  <a:schemeClr val="tx1"/>
                </a:solidFill>
                <a:latin typeface="Miriam" pitchFamily="34" charset="-79"/>
              </a:rPr>
              <a:t>: </a:t>
            </a:r>
          </a:p>
          <a:p>
            <a:pPr marL="0" lvl="1" indent="0" algn="r" rtl="1">
              <a:buNone/>
            </a:pPr>
            <a:r>
              <a:rPr lang="he-IL" sz="2400" i="1" dirty="0" smtClean="0">
                <a:solidFill>
                  <a:schemeClr val="tx1"/>
                </a:solidFill>
                <a:latin typeface="Miriam" pitchFamily="34" charset="-79"/>
              </a:rPr>
              <a:t>  </a:t>
            </a:r>
            <a:r>
              <a:rPr lang="he-IL" sz="1900" i="1" dirty="0">
                <a:solidFill>
                  <a:schemeClr val="tx1"/>
                </a:solidFill>
                <a:latin typeface="Miriam" pitchFamily="34" charset="-79"/>
              </a:rPr>
              <a:t>ברובי ישנה </a:t>
            </a:r>
            <a:r>
              <a:rPr lang="he-IL" sz="1900" i="1" dirty="0" smtClean="0">
                <a:solidFill>
                  <a:schemeClr val="tx1"/>
                </a:solidFill>
                <a:latin typeface="Miriam" pitchFamily="34" charset="-79"/>
              </a:rPr>
              <a:t>ירושה בודדת </a:t>
            </a:r>
            <a:r>
              <a:rPr lang="he-IL" sz="1900" dirty="0">
                <a:solidFill>
                  <a:schemeClr val="tx1"/>
                </a:solidFill>
                <a:latin typeface="Miriam" pitchFamily="34" charset="-79"/>
              </a:rPr>
              <a:t>(</a:t>
            </a:r>
            <a:r>
              <a:rPr lang="en-US" sz="1900" dirty="0">
                <a:solidFill>
                  <a:schemeClr val="tx1"/>
                </a:solidFill>
                <a:latin typeface="Miriam" pitchFamily="34" charset="-79"/>
              </a:rPr>
              <a:t>single inheritance</a:t>
            </a:r>
            <a:r>
              <a:rPr lang="he-IL" sz="1900" dirty="0">
                <a:solidFill>
                  <a:schemeClr val="tx1"/>
                </a:solidFill>
                <a:latin typeface="Miriam" pitchFamily="34" charset="-79"/>
              </a:rPr>
              <a:t>), אך לא ירושה מרובה</a:t>
            </a:r>
            <a:r>
              <a:rPr lang="he-IL" sz="1900" dirty="0" smtClean="0">
                <a:solidFill>
                  <a:schemeClr val="tx1"/>
                </a:solidFill>
                <a:latin typeface="Miriam" pitchFamily="34" charset="-79"/>
              </a:rPr>
              <a:t>.</a:t>
            </a:r>
            <a:r>
              <a:rPr lang="he-IL" sz="1900" i="1" dirty="0" smtClean="0">
                <a:solidFill>
                  <a:schemeClr val="tx1"/>
                </a:solidFill>
                <a:latin typeface="Miriam" pitchFamily="34" charset="-79"/>
              </a:rPr>
              <a:t> </a:t>
            </a:r>
            <a:r>
              <a:rPr lang="en-US" sz="1900" i="1" dirty="0" err="1">
                <a:solidFill>
                  <a:schemeClr val="tx1"/>
                </a:solidFill>
                <a:latin typeface="Miriam" pitchFamily="34" charset="-79"/>
              </a:rPr>
              <a:t>subClass</a:t>
            </a:r>
            <a:r>
              <a:rPr lang="en-US" sz="1900" i="1" dirty="0">
                <a:solidFill>
                  <a:schemeClr val="tx1"/>
                </a:solidFill>
                <a:latin typeface="Miriam" pitchFamily="34" charset="-79"/>
              </a:rPr>
              <a:t>&lt; </a:t>
            </a:r>
            <a:r>
              <a:rPr lang="en-US" sz="1900" i="1" dirty="0" err="1">
                <a:solidFill>
                  <a:schemeClr val="tx1"/>
                </a:solidFill>
                <a:latin typeface="Miriam" pitchFamily="34" charset="-79"/>
              </a:rPr>
              <a:t>superClass</a:t>
            </a:r>
            <a:r>
              <a:rPr lang="he-IL" sz="1900" i="1" dirty="0">
                <a:solidFill>
                  <a:schemeClr val="tx1"/>
                </a:solidFill>
                <a:latin typeface="Miriam" pitchFamily="34" charset="-79"/>
              </a:rPr>
              <a:t>. </a:t>
            </a:r>
          </a:p>
          <a:p>
            <a:pPr marL="0" lvl="1" indent="0" algn="r" rtl="1">
              <a:buNone/>
            </a:pPr>
            <a:r>
              <a:rPr lang="he-IL" sz="1900" i="1" dirty="0">
                <a:solidFill>
                  <a:schemeClr val="tx1"/>
                </a:solidFill>
                <a:latin typeface="Miriam" pitchFamily="34" charset="-79"/>
              </a:rPr>
              <a:t>  ישנה אפשרות של דריסת מתודות </a:t>
            </a:r>
            <a:r>
              <a:rPr lang="en-US" sz="1900" i="1" dirty="0">
                <a:solidFill>
                  <a:schemeClr val="tx1"/>
                </a:solidFill>
                <a:latin typeface="Miriam" pitchFamily="34" charset="-79"/>
              </a:rPr>
              <a:t>Methods Overriding</a:t>
            </a:r>
          </a:p>
          <a:p>
            <a:pPr marL="0" lvl="1" indent="0" algn="r" rtl="1">
              <a:buNone/>
            </a:pPr>
            <a:r>
              <a:rPr lang="he-IL" sz="1900" i="1" dirty="0">
                <a:solidFill>
                  <a:schemeClr val="tx1"/>
                </a:solidFill>
                <a:latin typeface="Miriam" pitchFamily="34" charset="-79"/>
              </a:rPr>
              <a:t>  (ע"י נתינת כותרת פונקציה זהה במחלקת הבן ולעשות מימוש </a:t>
            </a:r>
            <a:r>
              <a:rPr lang="he-IL" sz="1900" i="1" dirty="0" smtClean="0">
                <a:solidFill>
                  <a:schemeClr val="tx1"/>
                </a:solidFill>
                <a:latin typeface="Miriam" pitchFamily="34" charset="-79"/>
              </a:rPr>
              <a:t>שונה)</a:t>
            </a:r>
          </a:p>
          <a:p>
            <a:pPr marL="0" lvl="1" algn="r" rtl="1"/>
            <a:r>
              <a:rPr lang="en-US" sz="2400" b="1" dirty="0" smtClean="0">
                <a:solidFill>
                  <a:schemeClr val="tx1"/>
                </a:solidFill>
                <a:latin typeface="Miriam" pitchFamily="34" charset="-79"/>
              </a:rPr>
              <a:t>Encapsulation</a:t>
            </a:r>
            <a:r>
              <a:rPr lang="he-IL" sz="2400" b="1" dirty="0" smtClean="0">
                <a:solidFill>
                  <a:schemeClr val="tx1"/>
                </a:solidFill>
                <a:latin typeface="Miriam" pitchFamily="34" charset="-79"/>
              </a:rPr>
              <a:t>-</a:t>
            </a:r>
            <a:r>
              <a:rPr lang="he-IL" sz="2400" b="1" dirty="0" err="1" smtClean="0">
                <a:solidFill>
                  <a:schemeClr val="tx1"/>
                </a:solidFill>
                <a:latin typeface="Miriam" pitchFamily="34" charset="-79"/>
              </a:rPr>
              <a:t>הכמסה</a:t>
            </a:r>
            <a:r>
              <a:rPr lang="en-US" sz="2400" b="1" dirty="0" smtClean="0">
                <a:solidFill>
                  <a:schemeClr val="tx1"/>
                </a:solidFill>
                <a:latin typeface="Miriam" pitchFamily="34" charset="-79"/>
              </a:rPr>
              <a:t> </a:t>
            </a:r>
            <a:r>
              <a:rPr lang="he-IL" sz="2400" b="1" dirty="0">
                <a:solidFill>
                  <a:schemeClr val="tx1"/>
                </a:solidFill>
                <a:latin typeface="Miriam" pitchFamily="34" charset="-79"/>
              </a:rPr>
              <a:t>: </a:t>
            </a:r>
          </a:p>
          <a:p>
            <a:pPr marL="0" lvl="1" indent="0" algn="r" rtl="1">
              <a:buNone/>
            </a:pPr>
            <a:r>
              <a:rPr lang="he-IL" sz="2800" i="1" dirty="0">
                <a:solidFill>
                  <a:schemeClr val="tx1"/>
                </a:solidFill>
                <a:latin typeface="Miriam" pitchFamily="34" charset="-79"/>
              </a:rPr>
              <a:t>  </a:t>
            </a:r>
            <a:r>
              <a:rPr lang="he-IL" sz="1900" i="1" dirty="0">
                <a:solidFill>
                  <a:schemeClr val="tx1"/>
                </a:solidFill>
                <a:latin typeface="Miriam" pitchFamily="34" charset="-79"/>
              </a:rPr>
              <a:t>ברובי ישנה אפשרות של הגדרת גישה לשיטות(</a:t>
            </a:r>
            <a:r>
              <a:rPr lang="en-US" sz="1900" i="1" dirty="0">
                <a:solidFill>
                  <a:schemeClr val="tx1"/>
                </a:solidFill>
                <a:latin typeface="Miriam" pitchFamily="34" charset="-79"/>
              </a:rPr>
              <a:t>Access control</a:t>
            </a:r>
            <a:r>
              <a:rPr lang="he-IL" sz="1900" i="1" dirty="0">
                <a:solidFill>
                  <a:schemeClr val="tx1"/>
                </a:solidFill>
                <a:latin typeface="Miriam" pitchFamily="34" charset="-79"/>
              </a:rPr>
              <a:t>): </a:t>
            </a:r>
            <a:endParaRPr lang="he-IL" sz="1900" i="1" dirty="0" smtClean="0">
              <a:solidFill>
                <a:schemeClr val="tx1"/>
              </a:solidFill>
              <a:latin typeface="Miriam" pitchFamily="34" charset="-79"/>
            </a:endParaRPr>
          </a:p>
          <a:p>
            <a:pPr marL="0" lvl="1" indent="0" algn="r" rtl="1">
              <a:buNone/>
            </a:pPr>
            <a:r>
              <a:rPr lang="he-IL" sz="1900" i="1" dirty="0" smtClean="0">
                <a:solidFill>
                  <a:schemeClr val="tx1"/>
                </a:solidFill>
                <a:latin typeface="Miriam" pitchFamily="34" charset="-79"/>
              </a:rPr>
              <a:t> </a:t>
            </a:r>
            <a:r>
              <a:rPr lang="en-US" sz="1900" i="1" dirty="0">
                <a:solidFill>
                  <a:schemeClr val="tx1"/>
                </a:solidFill>
                <a:latin typeface="Miriam" pitchFamily="34" charset="-79"/>
              </a:rPr>
              <a:t>public</a:t>
            </a:r>
            <a:r>
              <a:rPr lang="en-US" sz="1900" i="1" dirty="0" smtClean="0">
                <a:solidFill>
                  <a:schemeClr val="tx1"/>
                </a:solidFill>
                <a:latin typeface="Miriam" pitchFamily="34" charset="-79"/>
              </a:rPr>
              <a:t>,  private,  protected   </a:t>
            </a:r>
            <a:r>
              <a:rPr lang="he-IL" sz="1900" i="1" dirty="0" smtClean="0">
                <a:solidFill>
                  <a:schemeClr val="tx1"/>
                </a:solidFill>
                <a:latin typeface="Miriam" pitchFamily="34" charset="-79"/>
              </a:rPr>
              <a:t>.</a:t>
            </a:r>
            <a:endParaRPr lang="he-IL" sz="1900" i="1" dirty="0">
              <a:solidFill>
                <a:schemeClr val="tx1"/>
              </a:solidFill>
              <a:latin typeface="Miriam" pitchFamily="34" charset="-79"/>
            </a:endParaRPr>
          </a:p>
          <a:p>
            <a:pPr marL="0" lvl="1" indent="0" algn="r" rtl="1">
              <a:buNone/>
            </a:pPr>
            <a:endParaRPr lang="he-IL" sz="1900" i="1" dirty="0" smtClean="0">
              <a:solidFill>
                <a:schemeClr val="tx1"/>
              </a:solidFill>
              <a:latin typeface="Miriam" pitchFamily="34" charset="-79"/>
            </a:endParaRPr>
          </a:p>
          <a:p>
            <a:pPr marL="0" indent="0" algn="r" rtl="1">
              <a:buNone/>
              <a:defRPr/>
            </a:pPr>
            <a:r>
              <a:rPr lang="he-IL" sz="2400" i="1" dirty="0">
                <a:solidFill>
                  <a:schemeClr val="tx1"/>
                </a:solidFill>
                <a:latin typeface="Miriam" pitchFamily="34" charset="-79"/>
              </a:rPr>
              <a:t> </a:t>
            </a:r>
            <a:r>
              <a:rPr lang="he-IL" sz="2400" i="1" dirty="0" smtClean="0">
                <a:solidFill>
                  <a:schemeClr val="tx1"/>
                </a:solidFill>
                <a:latin typeface="Miriam" pitchFamily="34" charset="-79"/>
              </a:rPr>
              <a:t>      </a:t>
            </a:r>
            <a:endParaRPr lang="he-IL" sz="2400" i="1" dirty="0">
              <a:solidFill>
                <a:schemeClr val="tx1"/>
              </a:solidFill>
              <a:latin typeface="Miriam" pitchFamily="34" charset="-79"/>
            </a:endParaRPr>
          </a:p>
          <a:p>
            <a:pPr marL="0" lvl="1" algn="r" rtl="1"/>
            <a:endParaRPr lang="he-IL" sz="2400" i="1" dirty="0">
              <a:solidFill>
                <a:schemeClr val="tx1"/>
              </a:solidFill>
              <a:latin typeface="Miriam" pitchFamily="34" charset="-79"/>
            </a:endParaRPr>
          </a:p>
          <a:p>
            <a:pPr marL="0" indent="0" algn="r" rtl="1">
              <a:buNone/>
            </a:pPr>
            <a:endParaRPr lang="he-IL" i="1" dirty="0" smtClean="0">
              <a:solidFill>
                <a:schemeClr val="tx1"/>
              </a:solidFill>
              <a:latin typeface="Miriam" pitchFamily="34" charset="-79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26" t="51129" r="53164" b="33572"/>
          <a:stretch/>
        </p:blipFill>
        <p:spPr bwMode="auto">
          <a:xfrm>
            <a:off x="5198504" y="5008730"/>
            <a:ext cx="3532855" cy="158225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98822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תמונה 3" descr="logo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8209" y="5911222"/>
            <a:ext cx="1890269" cy="679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592250" y="624110"/>
            <a:ext cx="8909366" cy="795257"/>
          </a:xfrm>
        </p:spPr>
        <p:txBody>
          <a:bodyPr>
            <a:normAutofit/>
          </a:bodyPr>
          <a:lstStyle/>
          <a:p>
            <a:pPr algn="r"/>
            <a:r>
              <a:rPr lang="he-IL" dirty="0"/>
              <a:t>מנגנוני השפה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2592399" y="1446667"/>
            <a:ext cx="8909216" cy="4599295"/>
          </a:xfrm>
        </p:spPr>
        <p:txBody>
          <a:bodyPr>
            <a:normAutofit/>
          </a:bodyPr>
          <a:lstStyle/>
          <a:p>
            <a:pPr marL="0" lvl="1" algn="r" rtl="1"/>
            <a:r>
              <a:rPr lang="he-IL" sz="1900" b="1" dirty="0">
                <a:solidFill>
                  <a:schemeClr val="tx1"/>
                </a:solidFill>
                <a:latin typeface="Miriam" pitchFamily="34" charset="-79"/>
              </a:rPr>
              <a:t>איסוף זבל</a:t>
            </a:r>
            <a:r>
              <a:rPr lang="en-US" sz="1900" b="1" dirty="0">
                <a:solidFill>
                  <a:schemeClr val="tx1"/>
                </a:solidFill>
                <a:latin typeface="Miriam" pitchFamily="34" charset="-79"/>
              </a:rPr>
              <a:t>Garbage collection- </a:t>
            </a:r>
            <a:r>
              <a:rPr lang="he-IL" sz="1900" b="1" dirty="0">
                <a:solidFill>
                  <a:schemeClr val="tx1"/>
                </a:solidFill>
                <a:latin typeface="Miriam" pitchFamily="34" charset="-79"/>
              </a:rPr>
              <a:t>: </a:t>
            </a:r>
          </a:p>
          <a:p>
            <a:pPr marL="342900" lvl="1" indent="0" algn="r" rtl="1">
              <a:buNone/>
            </a:pPr>
            <a:r>
              <a:rPr lang="he-IL" sz="1800" i="1" dirty="0" smtClean="0">
                <a:solidFill>
                  <a:schemeClr val="tx1"/>
                </a:solidFill>
                <a:latin typeface="Miriam" pitchFamily="34" charset="-79"/>
              </a:rPr>
              <a:t>סביבת </a:t>
            </a:r>
            <a:r>
              <a:rPr lang="he-IL" sz="1800" i="1" dirty="0">
                <a:solidFill>
                  <a:schemeClr val="tx1"/>
                </a:solidFill>
                <a:latin typeface="Miriam" pitchFamily="34" charset="-79"/>
              </a:rPr>
              <a:t>הריצה של התוכנית מנקה מהזיכרון את  </a:t>
            </a:r>
            <a:r>
              <a:rPr lang="he-IL" sz="1800" i="1" dirty="0" smtClean="0">
                <a:solidFill>
                  <a:schemeClr val="tx1"/>
                </a:solidFill>
                <a:latin typeface="Miriam" pitchFamily="34" charset="-79"/>
              </a:rPr>
              <a:t>האובייקטים</a:t>
            </a:r>
            <a:r>
              <a:rPr lang="he-IL" sz="1800" i="1" dirty="0">
                <a:solidFill>
                  <a:schemeClr val="tx1"/>
                </a:solidFill>
                <a:latin typeface="Miriam" pitchFamily="34" charset="-79"/>
              </a:rPr>
              <a:t> שאין בהם עוד צורך. מנגנון </a:t>
            </a:r>
            <a:r>
              <a:rPr lang="he-IL" sz="1800" i="1" dirty="0" smtClean="0">
                <a:solidFill>
                  <a:schemeClr val="tx1"/>
                </a:solidFill>
                <a:latin typeface="Miriam" pitchFamily="34" charset="-79"/>
              </a:rPr>
              <a:t>  איסוף </a:t>
            </a:r>
            <a:r>
              <a:rPr lang="he-IL" sz="1800" i="1" dirty="0">
                <a:solidFill>
                  <a:schemeClr val="tx1"/>
                </a:solidFill>
                <a:latin typeface="Miriam" pitchFamily="34" charset="-79"/>
              </a:rPr>
              <a:t>הזבל משתמש </a:t>
            </a:r>
            <a:r>
              <a:rPr lang="he-IL" sz="1800" i="1" dirty="0" smtClean="0">
                <a:solidFill>
                  <a:schemeClr val="tx1"/>
                </a:solidFill>
                <a:latin typeface="Miriam" pitchFamily="34" charset="-79"/>
              </a:rPr>
              <a:t>ב</a:t>
            </a:r>
            <a:r>
              <a:rPr lang="he-IL" altLang="he-IL" sz="1800" i="1" dirty="0" smtClean="0">
                <a:solidFill>
                  <a:schemeClr val="tx1"/>
                </a:solidFill>
                <a:latin typeface="Miriam" pitchFamily="34" charset="-79"/>
              </a:rPr>
              <a:t>אלגוריתם "</a:t>
            </a:r>
            <a:r>
              <a:rPr lang="en-US" altLang="he-IL" sz="1800" i="1" dirty="0" smtClean="0">
                <a:solidFill>
                  <a:schemeClr val="tx1"/>
                </a:solidFill>
                <a:latin typeface="Miriam" pitchFamily="34" charset="-79"/>
              </a:rPr>
              <a:t>- </a:t>
            </a:r>
            <a:r>
              <a:rPr lang="en-US" altLang="he-IL" sz="1800" i="1" dirty="0">
                <a:solidFill>
                  <a:schemeClr val="tx1"/>
                </a:solidFill>
                <a:latin typeface="Miriam" pitchFamily="34" charset="-79"/>
              </a:rPr>
              <a:t>“</a:t>
            </a:r>
            <a:r>
              <a:rPr lang="en-US" altLang="he-IL" sz="1800" i="1" dirty="0" err="1">
                <a:solidFill>
                  <a:schemeClr val="tx1"/>
                </a:solidFill>
                <a:latin typeface="Miriam" pitchFamily="34" charset="-79"/>
              </a:rPr>
              <a:t>Mark&amp;Sweep</a:t>
            </a:r>
            <a:r>
              <a:rPr lang="he-IL" altLang="he-IL" sz="1800" i="1" dirty="0">
                <a:solidFill>
                  <a:schemeClr val="tx1"/>
                </a:solidFill>
                <a:latin typeface="Miriam" pitchFamily="34" charset="-79"/>
              </a:rPr>
              <a:t>שתפקידו לאסוף את כל אותם </a:t>
            </a:r>
            <a:r>
              <a:rPr lang="he-IL" altLang="he-IL" sz="1800" i="1" dirty="0" smtClean="0">
                <a:solidFill>
                  <a:schemeClr val="tx1"/>
                </a:solidFill>
                <a:latin typeface="Miriam" pitchFamily="34" charset="-79"/>
              </a:rPr>
              <a:t>תאים </a:t>
            </a:r>
            <a:r>
              <a:rPr lang="he-IL" altLang="he-IL" sz="1800" i="1" dirty="0">
                <a:solidFill>
                  <a:schemeClr val="tx1"/>
                </a:solidFill>
                <a:latin typeface="Miriam" pitchFamily="34" charset="-79"/>
              </a:rPr>
              <a:t>שאינם שימושיים יותר, </a:t>
            </a:r>
            <a:r>
              <a:rPr lang="he-IL" sz="1800" i="1" dirty="0">
                <a:solidFill>
                  <a:schemeClr val="tx1"/>
                </a:solidFill>
                <a:latin typeface="Miriam" pitchFamily="34" charset="-79"/>
              </a:rPr>
              <a:t>השימוש נעשה בעת מצוקת הקצאת  זיכרון בלבד</a:t>
            </a:r>
            <a:r>
              <a:rPr lang="he-IL" sz="1800" i="1" dirty="0" smtClean="0">
                <a:solidFill>
                  <a:schemeClr val="tx1"/>
                </a:solidFill>
                <a:latin typeface="Miriam" pitchFamily="34" charset="-79"/>
              </a:rPr>
              <a:t>.</a:t>
            </a:r>
            <a:endParaRPr lang="he-IL" sz="2400" i="1" dirty="0">
              <a:solidFill>
                <a:schemeClr val="tx1"/>
              </a:solidFill>
              <a:latin typeface="Miriam" pitchFamily="34" charset="-79"/>
            </a:endParaRPr>
          </a:p>
          <a:p>
            <a:pPr marL="0" lvl="1" algn="r" rtl="1"/>
            <a:r>
              <a:rPr lang="he-IL" sz="1800" b="1" dirty="0">
                <a:solidFill>
                  <a:schemeClr val="tx1"/>
                </a:solidFill>
                <a:latin typeface="Miriam" pitchFamily="34" charset="-79"/>
              </a:rPr>
              <a:t>טיפול ב</a:t>
            </a:r>
            <a:r>
              <a:rPr lang="en-US" sz="1800" b="1" dirty="0">
                <a:solidFill>
                  <a:schemeClr val="tx1"/>
                </a:solidFill>
                <a:latin typeface="Miriam" pitchFamily="34" charset="-79"/>
              </a:rPr>
              <a:t>Exceptions -</a:t>
            </a:r>
            <a:r>
              <a:rPr lang="he-IL" sz="1800" b="1" dirty="0">
                <a:solidFill>
                  <a:schemeClr val="tx1"/>
                </a:solidFill>
                <a:latin typeface="Miriam" pitchFamily="34" charset="-79"/>
              </a:rPr>
              <a:t>   </a:t>
            </a:r>
          </a:p>
          <a:p>
            <a:pPr marL="0" indent="0" algn="r" rtl="1">
              <a:buNone/>
              <a:defRPr/>
            </a:pPr>
            <a:r>
              <a:rPr lang="he-IL" i="1" dirty="0">
                <a:solidFill>
                  <a:schemeClr val="tx1"/>
                </a:solidFill>
                <a:latin typeface="Miriam" pitchFamily="34" charset="-79"/>
              </a:rPr>
              <a:t> </a:t>
            </a:r>
            <a:r>
              <a:rPr lang="he-IL" i="1" dirty="0" smtClean="0">
                <a:solidFill>
                  <a:schemeClr val="tx1"/>
                </a:solidFill>
                <a:latin typeface="Miriam" pitchFamily="34" charset="-79"/>
              </a:rPr>
              <a:t>     לרובי </a:t>
            </a:r>
            <a:r>
              <a:rPr lang="he-IL" i="1" dirty="0">
                <a:solidFill>
                  <a:schemeClr val="tx1"/>
                </a:solidFill>
                <a:latin typeface="Miriam" pitchFamily="34" charset="-79"/>
              </a:rPr>
              <a:t>יש היררכיה של טיפול בחריגות</a:t>
            </a:r>
            <a:r>
              <a:rPr lang="he-IL" i="1" dirty="0" smtClean="0">
                <a:solidFill>
                  <a:schemeClr val="tx1"/>
                </a:solidFill>
                <a:latin typeface="Miriam" pitchFamily="34" charset="-79"/>
              </a:rPr>
              <a:t>:   </a:t>
            </a:r>
            <a:endParaRPr lang="he-IL" i="1" dirty="0">
              <a:solidFill>
                <a:schemeClr val="tx1"/>
              </a:solidFill>
              <a:latin typeface="Miriam" pitchFamily="34" charset="-79"/>
            </a:endParaRPr>
          </a:p>
          <a:p>
            <a:pPr indent="57150" algn="r" rtl="1">
              <a:buFont typeface="Wingdings" panose="05000000000000000000" pitchFamily="2" charset="2"/>
              <a:buChar char="§"/>
              <a:defRPr/>
            </a:pPr>
            <a:r>
              <a:rPr lang="he-IL" i="1" dirty="0" smtClean="0">
                <a:solidFill>
                  <a:schemeClr val="tx1"/>
                </a:solidFill>
                <a:latin typeface="Miriam" pitchFamily="34" charset="-79"/>
              </a:rPr>
              <a:t>  זריקה </a:t>
            </a:r>
            <a:r>
              <a:rPr lang="he-IL" i="1" dirty="0">
                <a:solidFill>
                  <a:schemeClr val="tx1"/>
                </a:solidFill>
                <a:latin typeface="Miriam" pitchFamily="34" charset="-79"/>
              </a:rPr>
              <a:t>(</a:t>
            </a:r>
            <a:r>
              <a:rPr lang="en-US" i="1" dirty="0">
                <a:solidFill>
                  <a:schemeClr val="tx1"/>
                </a:solidFill>
                <a:latin typeface="Miriam" pitchFamily="34" charset="-79"/>
              </a:rPr>
              <a:t>throw</a:t>
            </a:r>
            <a:r>
              <a:rPr lang="he-IL" i="1" dirty="0">
                <a:solidFill>
                  <a:schemeClr val="tx1"/>
                </a:solidFill>
                <a:latin typeface="Miriam" pitchFamily="34" charset="-79"/>
              </a:rPr>
              <a:t> </a:t>
            </a:r>
            <a:r>
              <a:rPr lang="en-US" i="1" dirty="0">
                <a:solidFill>
                  <a:schemeClr val="tx1"/>
                </a:solidFill>
                <a:latin typeface="Miriam" pitchFamily="34" charset="-79"/>
              </a:rPr>
              <a:t>(</a:t>
            </a:r>
            <a:r>
              <a:rPr lang="he-IL" i="1" dirty="0">
                <a:solidFill>
                  <a:schemeClr val="tx1"/>
                </a:solidFill>
                <a:latin typeface="Miriam" pitchFamily="34" charset="-79"/>
              </a:rPr>
              <a:t> מתבצעת </a:t>
            </a:r>
            <a:r>
              <a:rPr lang="he-IL" i="1" dirty="0" smtClean="0">
                <a:solidFill>
                  <a:schemeClr val="tx1"/>
                </a:solidFill>
                <a:latin typeface="Miriam" pitchFamily="34" charset="-79"/>
              </a:rPr>
              <a:t>כך:</a:t>
            </a:r>
            <a:r>
              <a:rPr lang="en-US" i="1" dirty="0" smtClean="0">
                <a:solidFill>
                  <a:schemeClr val="tx1"/>
                </a:solidFill>
                <a:latin typeface="Miriam" pitchFamily="34" charset="-79"/>
              </a:rPr>
              <a:t>raise </a:t>
            </a:r>
            <a:r>
              <a:rPr lang="en-US" i="1" dirty="0">
                <a:solidFill>
                  <a:schemeClr val="tx1"/>
                </a:solidFill>
                <a:latin typeface="Miriam" pitchFamily="34" charset="-79"/>
              </a:rPr>
              <a:t>“This is a message</a:t>
            </a:r>
            <a:r>
              <a:rPr lang="en-US" i="1" dirty="0" smtClean="0">
                <a:solidFill>
                  <a:schemeClr val="tx1"/>
                </a:solidFill>
                <a:latin typeface="Miriam" pitchFamily="34" charset="-79"/>
              </a:rPr>
              <a:t>”   </a:t>
            </a:r>
            <a:r>
              <a:rPr lang="he-IL" i="1" dirty="0" smtClean="0">
                <a:solidFill>
                  <a:schemeClr val="tx1"/>
                </a:solidFill>
                <a:latin typeface="Miriam" pitchFamily="34" charset="-79"/>
              </a:rPr>
              <a:t>              </a:t>
            </a:r>
            <a:endParaRPr lang="he-IL" i="1" dirty="0">
              <a:solidFill>
                <a:schemeClr val="tx1"/>
              </a:solidFill>
              <a:latin typeface="Miriam" pitchFamily="34" charset="-79"/>
            </a:endParaRPr>
          </a:p>
          <a:p>
            <a:pPr indent="57150" algn="r" rtl="1">
              <a:buFont typeface="Wingdings" panose="05000000000000000000" pitchFamily="2" charset="2"/>
              <a:buChar char="§"/>
              <a:defRPr/>
            </a:pPr>
            <a:r>
              <a:rPr lang="he-IL" i="1" dirty="0" smtClean="0">
                <a:solidFill>
                  <a:schemeClr val="tx1"/>
                </a:solidFill>
                <a:latin typeface="Miriam" pitchFamily="34" charset="-79"/>
              </a:rPr>
              <a:t>  טיפול </a:t>
            </a:r>
            <a:r>
              <a:rPr lang="he-IL" i="1" dirty="0">
                <a:solidFill>
                  <a:schemeClr val="tx1"/>
                </a:solidFill>
                <a:latin typeface="Miriam" pitchFamily="34" charset="-79"/>
              </a:rPr>
              <a:t>ב</a:t>
            </a:r>
            <a:r>
              <a:rPr lang="en-US" i="1" dirty="0">
                <a:solidFill>
                  <a:schemeClr val="tx1"/>
                </a:solidFill>
                <a:latin typeface="Miriam" pitchFamily="34" charset="-79"/>
              </a:rPr>
              <a:t>exception</a:t>
            </a:r>
            <a:r>
              <a:rPr lang="he-IL" i="1" dirty="0">
                <a:solidFill>
                  <a:schemeClr val="tx1"/>
                </a:solidFill>
                <a:latin typeface="Miriam" pitchFamily="34" charset="-79"/>
              </a:rPr>
              <a:t> (</a:t>
            </a:r>
            <a:r>
              <a:rPr lang="en-US" i="1" dirty="0">
                <a:solidFill>
                  <a:schemeClr val="tx1"/>
                </a:solidFill>
                <a:latin typeface="Miriam" pitchFamily="34" charset="-79"/>
              </a:rPr>
              <a:t>catch</a:t>
            </a:r>
            <a:r>
              <a:rPr lang="he-IL" i="1" dirty="0">
                <a:solidFill>
                  <a:schemeClr val="tx1"/>
                </a:solidFill>
                <a:latin typeface="Miriam" pitchFamily="34" charset="-79"/>
              </a:rPr>
              <a:t> ): </a:t>
            </a:r>
            <a:r>
              <a:rPr lang="he-IL" i="1" dirty="0" smtClean="0">
                <a:solidFill>
                  <a:schemeClr val="tx1"/>
                </a:solidFill>
                <a:latin typeface="Miriam" pitchFamily="34" charset="-79"/>
              </a:rPr>
              <a:t>   </a:t>
            </a:r>
            <a:r>
              <a:rPr lang="en-US" i="1" dirty="0">
                <a:solidFill>
                  <a:schemeClr val="tx1"/>
                </a:solidFill>
                <a:latin typeface="Miriam" pitchFamily="34" charset="-79"/>
              </a:rPr>
              <a:t>rescue #handle </a:t>
            </a:r>
            <a:r>
              <a:rPr lang="en-US" i="1" dirty="0" smtClean="0">
                <a:solidFill>
                  <a:schemeClr val="tx1"/>
                </a:solidFill>
                <a:latin typeface="Miriam" pitchFamily="34" charset="-79"/>
              </a:rPr>
              <a:t>exception</a:t>
            </a:r>
            <a:endParaRPr lang="he-IL" i="1" dirty="0">
              <a:solidFill>
                <a:schemeClr val="tx1"/>
              </a:solidFill>
              <a:latin typeface="Miriam" pitchFamily="34" charset="-79"/>
            </a:endParaRPr>
          </a:p>
          <a:p>
            <a:pPr indent="57150" algn="r" rtl="1">
              <a:buFont typeface="Wingdings" panose="05000000000000000000" pitchFamily="2" charset="2"/>
              <a:buChar char="§"/>
              <a:defRPr/>
            </a:pPr>
            <a:r>
              <a:rPr lang="he-IL" i="1" dirty="0" smtClean="0">
                <a:solidFill>
                  <a:schemeClr val="tx1"/>
                </a:solidFill>
                <a:latin typeface="Miriam" pitchFamily="34" charset="-79"/>
              </a:rPr>
              <a:t>  ולבסוף </a:t>
            </a:r>
            <a:r>
              <a:rPr lang="he-IL" i="1" dirty="0">
                <a:solidFill>
                  <a:schemeClr val="tx1"/>
                </a:solidFill>
                <a:latin typeface="Miriam" pitchFamily="34" charset="-79"/>
              </a:rPr>
              <a:t>ביצוע בכל מקרה (כמו </a:t>
            </a:r>
            <a:r>
              <a:rPr lang="en-US" i="1" dirty="0">
                <a:solidFill>
                  <a:schemeClr val="tx1"/>
                </a:solidFill>
                <a:latin typeface="Miriam" pitchFamily="34" charset="-79"/>
              </a:rPr>
              <a:t>finally</a:t>
            </a:r>
            <a:r>
              <a:rPr lang="he-IL" i="1" dirty="0">
                <a:solidFill>
                  <a:schemeClr val="tx1"/>
                </a:solidFill>
                <a:latin typeface="Miriam" pitchFamily="34" charset="-79"/>
              </a:rPr>
              <a:t>):         </a:t>
            </a:r>
            <a:r>
              <a:rPr lang="he-IL" i="1" dirty="0" smtClean="0">
                <a:solidFill>
                  <a:schemeClr val="tx1"/>
                </a:solidFill>
                <a:latin typeface="Miriam" pitchFamily="34" charset="-79"/>
              </a:rPr>
              <a:t>       </a:t>
            </a:r>
            <a:r>
              <a:rPr lang="en-US" i="1" dirty="0" smtClean="0">
                <a:solidFill>
                  <a:schemeClr val="tx1"/>
                </a:solidFill>
                <a:latin typeface="Miriam" pitchFamily="34" charset="-79"/>
              </a:rPr>
              <a:t>   ensure</a:t>
            </a:r>
            <a:r>
              <a:rPr lang="he-IL" i="1" dirty="0" smtClean="0">
                <a:solidFill>
                  <a:schemeClr val="tx1"/>
                </a:solidFill>
                <a:latin typeface="Miriam" pitchFamily="34" charset="-79"/>
              </a:rPr>
              <a:t>    </a:t>
            </a:r>
            <a:endParaRPr lang="he-IL" i="1" dirty="0">
              <a:solidFill>
                <a:schemeClr val="tx1"/>
              </a:solidFill>
              <a:latin typeface="Miriam" pitchFamily="34" charset="-79"/>
            </a:endParaRPr>
          </a:p>
          <a:p>
            <a:pPr marL="0" lvl="1" algn="r" rtl="1"/>
            <a:endParaRPr lang="he-IL" sz="1800" i="1" dirty="0">
              <a:solidFill>
                <a:schemeClr val="tx1"/>
              </a:solidFill>
              <a:latin typeface="Miriam" pitchFamily="34" charset="-79"/>
            </a:endParaRPr>
          </a:p>
          <a:p>
            <a:pPr marL="0" indent="0" algn="r" rtl="1">
              <a:buNone/>
            </a:pPr>
            <a:endParaRPr lang="he-IL" i="1" dirty="0" smtClean="0">
              <a:solidFill>
                <a:schemeClr val="tx1"/>
              </a:solidFill>
              <a:latin typeface="Miriam" pitchFamily="34" charset="-79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81" t="26655" r="49083" b="53378"/>
          <a:stretch/>
        </p:blipFill>
        <p:spPr bwMode="auto">
          <a:xfrm>
            <a:off x="5811530" y="4896064"/>
            <a:ext cx="3323359" cy="159231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81" t="54387" r="49083" b="15515"/>
          <a:stretch/>
        </p:blipFill>
        <p:spPr bwMode="auto">
          <a:xfrm>
            <a:off x="1828325" y="4088070"/>
            <a:ext cx="3323359" cy="24003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79987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isp">
  <a:themeElements>
    <a:clrScheme name="Custom 2">
      <a:dk1>
        <a:sysClr val="windowText" lastClr="000000"/>
      </a:dk1>
      <a:lt1>
        <a:srgbClr val="FDB6A2"/>
      </a:lt1>
      <a:dk2>
        <a:srgbClr val="000000"/>
      </a:dk2>
      <a:lt2>
        <a:srgbClr val="E3EACF"/>
      </a:lt2>
      <a:accent1>
        <a:srgbClr val="CC000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283</TotalTime>
  <Words>1230</Words>
  <Application>Microsoft Office PowerPoint</Application>
  <PresentationFormat>מותאם אישית</PresentationFormat>
  <Paragraphs>243</Paragraphs>
  <Slides>26</Slides>
  <Notes>1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12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26</vt:i4>
      </vt:variant>
    </vt:vector>
  </HeadingPairs>
  <TitlesOfParts>
    <vt:vector size="39" baseType="lpstr">
      <vt:lpstr>Yu Gothic</vt:lpstr>
      <vt:lpstr>Algerian</vt:lpstr>
      <vt:lpstr>Arial</vt:lpstr>
      <vt:lpstr>Calibri</vt:lpstr>
      <vt:lpstr>Century Gothic</vt:lpstr>
      <vt:lpstr>Consolas</vt:lpstr>
      <vt:lpstr>Gisha</vt:lpstr>
      <vt:lpstr>Guttman Hatzvi</vt:lpstr>
      <vt:lpstr>Miriam</vt:lpstr>
      <vt:lpstr>Times New Roman</vt:lpstr>
      <vt:lpstr>Wingdings</vt:lpstr>
      <vt:lpstr>Wingdings 3</vt:lpstr>
      <vt:lpstr>Wisp</vt:lpstr>
      <vt:lpstr>RUBY</vt:lpstr>
      <vt:lpstr>מצגת של PowerPoint‏</vt:lpstr>
      <vt:lpstr>היסטוריה</vt:lpstr>
      <vt:lpstr>גרסאות</vt:lpstr>
      <vt:lpstr>מאפייני השפה</vt:lpstr>
      <vt:lpstr>מאפייני השפה</vt:lpstr>
      <vt:lpstr>מאפייני השפה</vt:lpstr>
      <vt:lpstr>מנגנוני השפה</vt:lpstr>
      <vt:lpstr>מנגנוני השפה</vt:lpstr>
      <vt:lpstr>מנגנוני השפה</vt:lpstr>
      <vt:lpstr>מנגנון הטיפוסים</vt:lpstr>
      <vt:lpstr>  Scope</vt:lpstr>
      <vt:lpstr>  Scope</vt:lpstr>
      <vt:lpstr>Arrays and Hashes</vt:lpstr>
      <vt:lpstr>העברת פרמטרים</vt:lpstr>
      <vt:lpstr>   Methods</vt:lpstr>
      <vt:lpstr>Methods</vt:lpstr>
      <vt:lpstr>  Methods</vt:lpstr>
      <vt:lpstr>Methods</vt:lpstr>
      <vt:lpstr>Conditions</vt:lpstr>
      <vt:lpstr>Loops</vt:lpstr>
      <vt:lpstr>Loops  </vt:lpstr>
      <vt:lpstr>יתרונות</vt:lpstr>
      <vt:lpstr>חסרונות</vt:lpstr>
      <vt:lpstr>סיכום</vt:lpstr>
      <vt:lpstr>מקורות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RUBY</dc:title>
  <dc:creator>michael</dc:creator>
  <cp:lastModifiedBy>‏‏משתמש Windows</cp:lastModifiedBy>
  <cp:revision>16</cp:revision>
  <dcterms:created xsi:type="dcterms:W3CDTF">2016-04-07T16:43:31Z</dcterms:created>
  <dcterms:modified xsi:type="dcterms:W3CDTF">2017-07-19T08:03:31Z</dcterms:modified>
</cp:coreProperties>
</file>